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3" r:id="rId3"/>
    <p:sldId id="270" r:id="rId4"/>
    <p:sldId id="272" r:id="rId5"/>
    <p:sldId id="285" r:id="rId6"/>
    <p:sldId id="287" r:id="rId7"/>
    <p:sldId id="274" r:id="rId8"/>
    <p:sldId id="276" r:id="rId9"/>
    <p:sldId id="275" r:id="rId10"/>
    <p:sldId id="284" r:id="rId11"/>
    <p:sldId id="288" r:id="rId12"/>
    <p:sldId id="286" r:id="rId13"/>
    <p:sldId id="291" r:id="rId14"/>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87" autoAdjust="0"/>
    <p:restoredTop sz="94660"/>
  </p:normalViewPr>
  <p:slideViewPr>
    <p:cSldViewPr snapToGrid="0">
      <p:cViewPr varScale="1">
        <p:scale>
          <a:sx n="68" d="100"/>
          <a:sy n="68" d="100"/>
        </p:scale>
        <p:origin x="712"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2C55B537-E12E-4944-8411-4B4665BD1874}" type="datetimeFigureOut">
              <a:rPr lang="cs-CZ" smtClean="0"/>
              <a:t>23.06.2022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5E98D35-A787-45C3-8818-A27F032854E4}" type="slidenum">
              <a:rPr lang="cs-CZ" smtClean="0"/>
              <a:t>‹#›</a:t>
            </a:fld>
            <a:endParaRPr lang="cs-CZ"/>
          </a:p>
        </p:txBody>
      </p:sp>
    </p:spTree>
    <p:extLst>
      <p:ext uri="{BB962C8B-B14F-4D97-AF65-F5344CB8AC3E}">
        <p14:creationId xmlns:p14="http://schemas.microsoft.com/office/powerpoint/2010/main" val="1489303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2C55B537-E12E-4944-8411-4B4665BD1874}" type="datetimeFigureOut">
              <a:rPr lang="cs-CZ" smtClean="0"/>
              <a:t>23.06.2022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5E98D35-A787-45C3-8818-A27F032854E4}" type="slidenum">
              <a:rPr lang="cs-CZ" smtClean="0"/>
              <a:t>‹#›</a:t>
            </a:fld>
            <a:endParaRPr lang="cs-CZ"/>
          </a:p>
        </p:txBody>
      </p:sp>
    </p:spTree>
    <p:extLst>
      <p:ext uri="{BB962C8B-B14F-4D97-AF65-F5344CB8AC3E}">
        <p14:creationId xmlns:p14="http://schemas.microsoft.com/office/powerpoint/2010/main" val="2441873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2C55B537-E12E-4944-8411-4B4665BD1874}" type="datetimeFigureOut">
              <a:rPr lang="cs-CZ" smtClean="0"/>
              <a:t>23.06.2022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5E98D35-A787-45C3-8818-A27F032854E4}" type="slidenum">
              <a:rPr lang="cs-CZ" smtClean="0"/>
              <a:t>‹#›</a:t>
            </a:fld>
            <a:endParaRPr lang="cs-CZ"/>
          </a:p>
        </p:txBody>
      </p:sp>
    </p:spTree>
    <p:extLst>
      <p:ext uri="{BB962C8B-B14F-4D97-AF65-F5344CB8AC3E}">
        <p14:creationId xmlns:p14="http://schemas.microsoft.com/office/powerpoint/2010/main" val="2187286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2C55B537-E12E-4944-8411-4B4665BD1874}" type="datetimeFigureOut">
              <a:rPr lang="cs-CZ" smtClean="0"/>
              <a:t>23.06.2022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5E98D35-A787-45C3-8818-A27F032854E4}" type="slidenum">
              <a:rPr lang="cs-CZ" smtClean="0"/>
              <a:t>‹#›</a:t>
            </a:fld>
            <a:endParaRPr lang="cs-CZ"/>
          </a:p>
        </p:txBody>
      </p:sp>
    </p:spTree>
    <p:extLst>
      <p:ext uri="{BB962C8B-B14F-4D97-AF65-F5344CB8AC3E}">
        <p14:creationId xmlns:p14="http://schemas.microsoft.com/office/powerpoint/2010/main" val="2748979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2C55B537-E12E-4944-8411-4B4665BD1874}" type="datetimeFigureOut">
              <a:rPr lang="cs-CZ" smtClean="0"/>
              <a:t>23.06.2022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5E98D35-A787-45C3-8818-A27F032854E4}" type="slidenum">
              <a:rPr lang="cs-CZ" smtClean="0"/>
              <a:t>‹#›</a:t>
            </a:fld>
            <a:endParaRPr lang="cs-CZ"/>
          </a:p>
        </p:txBody>
      </p:sp>
    </p:spTree>
    <p:extLst>
      <p:ext uri="{BB962C8B-B14F-4D97-AF65-F5344CB8AC3E}">
        <p14:creationId xmlns:p14="http://schemas.microsoft.com/office/powerpoint/2010/main" val="2597921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2C55B537-E12E-4944-8411-4B4665BD1874}" type="datetimeFigureOut">
              <a:rPr lang="cs-CZ" smtClean="0"/>
              <a:t>23.06.2022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5E98D35-A787-45C3-8818-A27F032854E4}" type="slidenum">
              <a:rPr lang="cs-CZ" smtClean="0"/>
              <a:t>‹#›</a:t>
            </a:fld>
            <a:endParaRPr lang="cs-CZ"/>
          </a:p>
        </p:txBody>
      </p:sp>
    </p:spTree>
    <p:extLst>
      <p:ext uri="{BB962C8B-B14F-4D97-AF65-F5344CB8AC3E}">
        <p14:creationId xmlns:p14="http://schemas.microsoft.com/office/powerpoint/2010/main" val="1659446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2C55B537-E12E-4944-8411-4B4665BD1874}" type="datetimeFigureOut">
              <a:rPr lang="cs-CZ" smtClean="0"/>
              <a:t>23.06.2022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65E98D35-A787-45C3-8818-A27F032854E4}" type="slidenum">
              <a:rPr lang="cs-CZ" smtClean="0"/>
              <a:t>‹#›</a:t>
            </a:fld>
            <a:endParaRPr lang="cs-CZ"/>
          </a:p>
        </p:txBody>
      </p:sp>
    </p:spTree>
    <p:extLst>
      <p:ext uri="{BB962C8B-B14F-4D97-AF65-F5344CB8AC3E}">
        <p14:creationId xmlns:p14="http://schemas.microsoft.com/office/powerpoint/2010/main" val="64110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2C55B537-E12E-4944-8411-4B4665BD1874}" type="datetimeFigureOut">
              <a:rPr lang="cs-CZ" smtClean="0"/>
              <a:t>23.06.2022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65E98D35-A787-45C3-8818-A27F032854E4}" type="slidenum">
              <a:rPr lang="cs-CZ" smtClean="0"/>
              <a:t>‹#›</a:t>
            </a:fld>
            <a:endParaRPr lang="cs-CZ"/>
          </a:p>
        </p:txBody>
      </p:sp>
    </p:spTree>
    <p:extLst>
      <p:ext uri="{BB962C8B-B14F-4D97-AF65-F5344CB8AC3E}">
        <p14:creationId xmlns:p14="http://schemas.microsoft.com/office/powerpoint/2010/main" val="2799620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2C55B537-E12E-4944-8411-4B4665BD1874}" type="datetimeFigureOut">
              <a:rPr lang="cs-CZ" smtClean="0"/>
              <a:t>23.06.2022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65E98D35-A787-45C3-8818-A27F032854E4}" type="slidenum">
              <a:rPr lang="cs-CZ" smtClean="0"/>
              <a:t>‹#›</a:t>
            </a:fld>
            <a:endParaRPr lang="cs-CZ"/>
          </a:p>
        </p:txBody>
      </p:sp>
    </p:spTree>
    <p:extLst>
      <p:ext uri="{BB962C8B-B14F-4D97-AF65-F5344CB8AC3E}">
        <p14:creationId xmlns:p14="http://schemas.microsoft.com/office/powerpoint/2010/main" val="4276331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2C55B537-E12E-4944-8411-4B4665BD1874}" type="datetimeFigureOut">
              <a:rPr lang="cs-CZ" smtClean="0"/>
              <a:t>23.06.2022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5E98D35-A787-45C3-8818-A27F032854E4}" type="slidenum">
              <a:rPr lang="cs-CZ" smtClean="0"/>
              <a:t>‹#›</a:t>
            </a:fld>
            <a:endParaRPr lang="cs-CZ"/>
          </a:p>
        </p:txBody>
      </p:sp>
    </p:spTree>
    <p:extLst>
      <p:ext uri="{BB962C8B-B14F-4D97-AF65-F5344CB8AC3E}">
        <p14:creationId xmlns:p14="http://schemas.microsoft.com/office/powerpoint/2010/main" val="1395163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2C55B537-E12E-4944-8411-4B4665BD1874}" type="datetimeFigureOut">
              <a:rPr lang="cs-CZ" smtClean="0"/>
              <a:t>23.06.2022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5E98D35-A787-45C3-8818-A27F032854E4}" type="slidenum">
              <a:rPr lang="cs-CZ" smtClean="0"/>
              <a:t>‹#›</a:t>
            </a:fld>
            <a:endParaRPr lang="cs-CZ"/>
          </a:p>
        </p:txBody>
      </p:sp>
    </p:spTree>
    <p:extLst>
      <p:ext uri="{BB962C8B-B14F-4D97-AF65-F5344CB8AC3E}">
        <p14:creationId xmlns:p14="http://schemas.microsoft.com/office/powerpoint/2010/main" val="815410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55B537-E12E-4944-8411-4B4665BD1874}" type="datetimeFigureOut">
              <a:rPr lang="cs-CZ" smtClean="0"/>
              <a:t>23.06.2022</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E98D35-A787-45C3-8818-A27F032854E4}" type="slidenum">
              <a:rPr lang="cs-CZ" smtClean="0"/>
              <a:t>‹#›</a:t>
            </a:fld>
            <a:endParaRPr lang="cs-CZ"/>
          </a:p>
        </p:txBody>
      </p:sp>
    </p:spTree>
    <p:extLst>
      <p:ext uri="{BB962C8B-B14F-4D97-AF65-F5344CB8AC3E}">
        <p14:creationId xmlns:p14="http://schemas.microsoft.com/office/powerpoint/2010/main" val="12619708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p:txBody>
          <a:bodyPr/>
          <a:lstStyle/>
          <a:p>
            <a:endParaRPr lang="cs-CZ"/>
          </a:p>
        </p:txBody>
      </p:sp>
      <p:sp>
        <p:nvSpPr>
          <p:cNvPr id="3" name="Zástupný symbol pro obsah 2"/>
          <p:cNvSpPr>
            <a:spLocks noGrp="1"/>
          </p:cNvSpPr>
          <p:nvPr>
            <p:ph idx="1"/>
          </p:nvPr>
        </p:nvSpPr>
        <p:spPr>
          <a:xfrm>
            <a:off x="838200" y="1825625"/>
            <a:ext cx="10515600" cy="3264849"/>
          </a:xfrm>
        </p:spPr>
        <p:txBody>
          <a:bodyPr/>
          <a:lstStyle/>
          <a:p>
            <a:r>
              <a:rPr lang="cs-CZ" dirty="0"/>
              <a:t>Dluhová poradna</a:t>
            </a:r>
          </a:p>
        </p:txBody>
      </p:sp>
      <p:pic>
        <p:nvPicPr>
          <p:cNvPr id="4" name="Obrázek 3"/>
          <p:cNvPicPr>
            <a:picLocks noChangeAspect="1"/>
          </p:cNvPicPr>
          <p:nvPr/>
        </p:nvPicPr>
        <p:blipFill>
          <a:blip r:embed="rId2"/>
          <a:stretch>
            <a:fillRect/>
          </a:stretch>
        </p:blipFill>
        <p:spPr>
          <a:xfrm>
            <a:off x="609600" y="-45721"/>
            <a:ext cx="10972800" cy="2352675"/>
          </a:xfrm>
          <a:prstGeom prst="rect">
            <a:avLst/>
          </a:prstGeom>
        </p:spPr>
      </p:pic>
      <p:sp>
        <p:nvSpPr>
          <p:cNvPr id="7" name="TextovéPole 6"/>
          <p:cNvSpPr txBox="1"/>
          <p:nvPr/>
        </p:nvSpPr>
        <p:spPr>
          <a:xfrm rot="163026">
            <a:off x="1319114" y="2037129"/>
            <a:ext cx="4708510" cy="646331"/>
          </a:xfrm>
          <a:prstGeom prst="rect">
            <a:avLst/>
          </a:prstGeom>
          <a:solidFill>
            <a:srgbClr val="002060"/>
          </a:solidFill>
        </p:spPr>
        <p:txBody>
          <a:bodyPr wrap="square" rtlCol="0">
            <a:spAutoFit/>
          </a:bodyPr>
          <a:lstStyle/>
          <a:p>
            <a:r>
              <a:rPr lang="cs-CZ" dirty="0">
                <a:solidFill>
                  <a:schemeClr val="bg1"/>
                </a:solidFill>
                <a:latin typeface="Arial Black" panose="020B0A04020102020204" pitchFamily="34" charset="0"/>
              </a:rPr>
              <a:t>ODBORNÉ SOCIÁLNÍ PORADENSTVÍ</a:t>
            </a:r>
          </a:p>
          <a:p>
            <a:r>
              <a:rPr lang="cs-CZ" dirty="0">
                <a:solidFill>
                  <a:schemeClr val="bg1"/>
                </a:solidFill>
                <a:latin typeface="Arial Black" panose="020B0A04020102020204" pitchFamily="34" charset="0"/>
              </a:rPr>
              <a:t>DLUHOVÁ PORADNA</a:t>
            </a:r>
          </a:p>
        </p:txBody>
      </p:sp>
      <p:sp>
        <p:nvSpPr>
          <p:cNvPr id="10" name="TextovéPole 9"/>
          <p:cNvSpPr txBox="1"/>
          <p:nvPr/>
        </p:nvSpPr>
        <p:spPr>
          <a:xfrm>
            <a:off x="714104" y="2864487"/>
            <a:ext cx="10639696" cy="3693319"/>
          </a:xfrm>
          <a:prstGeom prst="rect">
            <a:avLst/>
          </a:prstGeom>
          <a:noFill/>
        </p:spPr>
        <p:txBody>
          <a:bodyPr wrap="square" rtlCol="0">
            <a:spAutoFit/>
          </a:bodyPr>
          <a:lstStyle/>
          <a:p>
            <a:pPr algn="ctr"/>
            <a:r>
              <a:rPr lang="cs-CZ" sz="5400" b="1" dirty="0"/>
              <a:t>Aktuální situace </a:t>
            </a:r>
          </a:p>
          <a:p>
            <a:pPr algn="ctr"/>
            <a:r>
              <a:rPr lang="cs-CZ" sz="5400" b="1" dirty="0"/>
              <a:t>v dluhovém poradenství</a:t>
            </a:r>
          </a:p>
          <a:p>
            <a:pPr algn="ctr"/>
            <a:endParaRPr lang="cs-CZ" sz="5400" b="1" dirty="0"/>
          </a:p>
          <a:p>
            <a:pPr algn="ctr"/>
            <a:endParaRPr lang="cs-CZ" sz="5400" dirty="0"/>
          </a:p>
          <a:p>
            <a:endParaRPr lang="cs-CZ" dirty="0"/>
          </a:p>
        </p:txBody>
      </p:sp>
      <p:pic>
        <p:nvPicPr>
          <p:cNvPr id="8" name="Picture 2">
            <a:extLst>
              <a:ext uri="{FF2B5EF4-FFF2-40B4-BE49-F238E27FC236}">
                <a16:creationId xmlns:a16="http://schemas.microsoft.com/office/drawing/2014/main" id="{EECF33DC-2A09-4D90-8D42-C1BBA1749E1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14818" y="5634128"/>
            <a:ext cx="3186566" cy="6607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2">
            <a:extLst>
              <a:ext uri="{FF2B5EF4-FFF2-40B4-BE49-F238E27FC236}">
                <a16:creationId xmlns:a16="http://schemas.microsoft.com/office/drawing/2014/main" id="{C84A5698-43AF-42F0-8207-AE7C2B324CD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86397" y="5618488"/>
            <a:ext cx="1499013" cy="6919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3">
            <a:extLst>
              <a:ext uri="{FF2B5EF4-FFF2-40B4-BE49-F238E27FC236}">
                <a16:creationId xmlns:a16="http://schemas.microsoft.com/office/drawing/2014/main" id="{318CED84-C0B4-48E7-8DB6-40D57FD270A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80190" y="5618488"/>
            <a:ext cx="1691001" cy="847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4">
            <a:extLst>
              <a:ext uri="{FF2B5EF4-FFF2-40B4-BE49-F238E27FC236}">
                <a16:creationId xmlns:a16="http://schemas.microsoft.com/office/drawing/2014/main" id="{24AC0AFF-3A3A-4DAB-ACCA-E71F4A41052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271191" y="5671681"/>
            <a:ext cx="1736589" cy="824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3">
            <a:extLst>
              <a:ext uri="{FF2B5EF4-FFF2-40B4-BE49-F238E27FC236}">
                <a16:creationId xmlns:a16="http://schemas.microsoft.com/office/drawing/2014/main" id="{C9EB59BC-9071-4120-963A-4E2DF75FD4A8}"/>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228215" y="5720674"/>
            <a:ext cx="561563" cy="642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50517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20605C-5801-4972-97FA-B2F747A8443B}"/>
              </a:ext>
            </a:extLst>
          </p:cNvPr>
          <p:cNvSpPr>
            <a:spLocks noGrp="1"/>
          </p:cNvSpPr>
          <p:nvPr>
            <p:ph type="title"/>
          </p:nvPr>
        </p:nvSpPr>
        <p:spPr/>
        <p:txBody>
          <a:bodyPr/>
          <a:lstStyle/>
          <a:p>
            <a:r>
              <a:rPr lang="cs-CZ" dirty="0" err="1"/>
              <a:t>ifndsn</a:t>
            </a:r>
            <a:endParaRPr lang="cs-CZ" dirty="0"/>
          </a:p>
        </p:txBody>
      </p:sp>
      <p:sp>
        <p:nvSpPr>
          <p:cNvPr id="3" name="Zástupný symbol pro obsah 2"/>
          <p:cNvSpPr>
            <a:spLocks noGrp="1"/>
          </p:cNvSpPr>
          <p:nvPr>
            <p:ph idx="1"/>
          </p:nvPr>
        </p:nvSpPr>
        <p:spPr>
          <a:xfrm>
            <a:off x="838200" y="3139125"/>
            <a:ext cx="10515600" cy="3037837"/>
          </a:xfrm>
        </p:spPr>
        <p:txBody>
          <a:bodyPr>
            <a:normAutofit/>
          </a:bodyPr>
          <a:lstStyle/>
          <a:p>
            <a:pPr marL="0" lvl="0" indent="0" algn="just">
              <a:spcBef>
                <a:spcPts val="0"/>
              </a:spcBef>
              <a:buClr>
                <a:srgbClr val="FF0000"/>
              </a:buClr>
              <a:buSzPct val="100000"/>
              <a:buNone/>
            </a:pPr>
            <a:r>
              <a:rPr lang="cs-CZ" b="1" dirty="0">
                <a:solidFill>
                  <a:srgbClr val="FF0000"/>
                </a:solidFill>
              </a:rPr>
              <a:t>Milostivé léto </a:t>
            </a:r>
          </a:p>
          <a:p>
            <a:pPr marL="0" lvl="0" indent="0" algn="just">
              <a:spcBef>
                <a:spcPts val="0"/>
              </a:spcBef>
              <a:buClr>
                <a:srgbClr val="FF0000"/>
              </a:buClr>
              <a:buSzPct val="100000"/>
              <a:buNone/>
            </a:pPr>
            <a:r>
              <a:rPr lang="cs-CZ" sz="1800" dirty="0"/>
              <a:t>(2.kolo účinnost od 1.9.2022 do 30.11.2022)</a:t>
            </a:r>
          </a:p>
          <a:p>
            <a:pPr marL="0" lvl="0" indent="0" algn="just">
              <a:spcBef>
                <a:spcPts val="0"/>
              </a:spcBef>
              <a:buClr>
                <a:srgbClr val="FF0000"/>
              </a:buClr>
              <a:buSzPct val="100000"/>
              <a:buNone/>
            </a:pPr>
            <a:endParaRPr lang="cs-CZ" sz="1800" dirty="0"/>
          </a:p>
          <a:p>
            <a:r>
              <a:rPr lang="cs-CZ" sz="1800" b="1" dirty="0"/>
              <a:t>POSLEDNÍ! </a:t>
            </a:r>
            <a:r>
              <a:rPr lang="cs-CZ" sz="1800" dirty="0"/>
              <a:t>kolo milostivého léta</a:t>
            </a:r>
            <a:endParaRPr lang="cs-CZ" sz="1800" b="1" dirty="0"/>
          </a:p>
          <a:p>
            <a:r>
              <a:rPr lang="cs-CZ" sz="1800" dirty="0"/>
              <a:t>Stejný postup a podmínky pro uplatnění jako v 1. kole.</a:t>
            </a:r>
          </a:p>
          <a:p>
            <a:r>
              <a:rPr lang="cs-CZ" sz="1800" dirty="0"/>
              <a:t>Lhůta na odpověď exekutora 15 dnů.</a:t>
            </a:r>
          </a:p>
          <a:p>
            <a:r>
              <a:rPr lang="cs-CZ" sz="1800" dirty="0"/>
              <a:t>Zvýšený poplatek exekutorovi za řízení pro zastavení exekuce – 1.500,- Kč + 21% DPH.</a:t>
            </a:r>
          </a:p>
        </p:txBody>
      </p:sp>
      <p:pic>
        <p:nvPicPr>
          <p:cNvPr id="4" name="Obrázek 3"/>
          <p:cNvPicPr>
            <a:picLocks noChangeAspect="1"/>
          </p:cNvPicPr>
          <p:nvPr/>
        </p:nvPicPr>
        <p:blipFill>
          <a:blip r:embed="rId2"/>
          <a:stretch>
            <a:fillRect/>
          </a:stretch>
        </p:blipFill>
        <p:spPr>
          <a:xfrm>
            <a:off x="609600" y="-1"/>
            <a:ext cx="10972800" cy="2352675"/>
          </a:xfrm>
          <a:prstGeom prst="rect">
            <a:avLst/>
          </a:prstGeom>
        </p:spPr>
      </p:pic>
      <p:sp>
        <p:nvSpPr>
          <p:cNvPr id="7" name="TextovéPole 6"/>
          <p:cNvSpPr txBox="1"/>
          <p:nvPr/>
        </p:nvSpPr>
        <p:spPr>
          <a:xfrm rot="163026">
            <a:off x="1319114" y="2037129"/>
            <a:ext cx="4708510" cy="646331"/>
          </a:xfrm>
          <a:prstGeom prst="rect">
            <a:avLst/>
          </a:prstGeom>
          <a:solidFill>
            <a:srgbClr val="002060"/>
          </a:solidFill>
        </p:spPr>
        <p:txBody>
          <a:bodyPr wrap="square" rtlCol="0">
            <a:spAutoFit/>
          </a:bodyPr>
          <a:lstStyle/>
          <a:p>
            <a:r>
              <a:rPr lang="cs-CZ" dirty="0">
                <a:solidFill>
                  <a:schemeClr val="bg1"/>
                </a:solidFill>
                <a:latin typeface="Arial Black" panose="020B0A04020102020204" pitchFamily="34" charset="0"/>
              </a:rPr>
              <a:t>ODBORNÉ SOCIÁLNÍ PORADENSTVÍ</a:t>
            </a:r>
          </a:p>
          <a:p>
            <a:r>
              <a:rPr lang="cs-CZ" dirty="0">
                <a:solidFill>
                  <a:schemeClr val="bg1"/>
                </a:solidFill>
                <a:latin typeface="Arial Black" panose="020B0A04020102020204" pitchFamily="34" charset="0"/>
              </a:rPr>
              <a:t>DLUHOVÁ PORADNA</a:t>
            </a:r>
          </a:p>
        </p:txBody>
      </p:sp>
    </p:spTree>
    <p:extLst>
      <p:ext uri="{BB962C8B-B14F-4D97-AF65-F5344CB8AC3E}">
        <p14:creationId xmlns:p14="http://schemas.microsoft.com/office/powerpoint/2010/main" val="3264876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20605C-5801-4972-97FA-B2F747A8443B}"/>
              </a:ext>
            </a:extLst>
          </p:cNvPr>
          <p:cNvSpPr>
            <a:spLocks noGrp="1"/>
          </p:cNvSpPr>
          <p:nvPr>
            <p:ph type="title"/>
          </p:nvPr>
        </p:nvSpPr>
        <p:spPr/>
        <p:txBody>
          <a:bodyPr/>
          <a:lstStyle/>
          <a:p>
            <a:r>
              <a:rPr lang="cs-CZ" dirty="0" err="1"/>
              <a:t>ifndsn</a:t>
            </a:r>
            <a:endParaRPr lang="cs-CZ" dirty="0"/>
          </a:p>
        </p:txBody>
      </p:sp>
      <p:sp>
        <p:nvSpPr>
          <p:cNvPr id="3" name="Zástupný symbol pro obsah 2"/>
          <p:cNvSpPr>
            <a:spLocks noGrp="1"/>
          </p:cNvSpPr>
          <p:nvPr>
            <p:ph idx="1"/>
          </p:nvPr>
        </p:nvSpPr>
        <p:spPr>
          <a:xfrm>
            <a:off x="838200" y="3139125"/>
            <a:ext cx="10515600" cy="3037837"/>
          </a:xfrm>
        </p:spPr>
        <p:txBody>
          <a:bodyPr>
            <a:normAutofit fontScale="62500" lnSpcReduction="20000"/>
          </a:bodyPr>
          <a:lstStyle/>
          <a:p>
            <a:pPr marL="0" lvl="0" indent="0" algn="just">
              <a:spcBef>
                <a:spcPts val="0"/>
              </a:spcBef>
              <a:buClr>
                <a:srgbClr val="FF0000"/>
              </a:buClr>
              <a:buSzPts val="3200"/>
              <a:buNone/>
            </a:pPr>
            <a:r>
              <a:rPr lang="cs-CZ" sz="3400" b="1" dirty="0">
                <a:solidFill>
                  <a:srgbClr val="FF0000"/>
                </a:solidFill>
              </a:rPr>
              <a:t>Další důležité změny</a:t>
            </a:r>
          </a:p>
          <a:p>
            <a:pPr marL="0" lvl="0" indent="0" algn="just">
              <a:spcBef>
                <a:spcPts val="0"/>
              </a:spcBef>
              <a:buClr>
                <a:srgbClr val="FF0000"/>
              </a:buClr>
              <a:buSzPts val="3200"/>
              <a:buNone/>
            </a:pPr>
            <a:endParaRPr lang="cs-CZ" sz="2400" b="1" dirty="0">
              <a:solidFill>
                <a:srgbClr val="FF0000"/>
              </a:solidFill>
            </a:endParaRPr>
          </a:p>
          <a:p>
            <a:pPr>
              <a:spcBef>
                <a:spcPts val="560"/>
              </a:spcBef>
              <a:buClr>
                <a:srgbClr val="000000"/>
              </a:buClr>
              <a:buSzPts val="2800"/>
            </a:pPr>
            <a:r>
              <a:rPr lang="cs-CZ" sz="2600" b="1" dirty="0"/>
              <a:t>Povinnost exekutora vydat elektronický spis.  </a:t>
            </a:r>
            <a:r>
              <a:rPr lang="cs-CZ" sz="2600" dirty="0"/>
              <a:t>Exekutor je povinen na písemnou žádost dlužníka 1x bezplatně zaslat spis  na elektronickém nosiči (CD). Učiní tak na adresu dlužníka nebo do sídla jiného exekutora nebo spis zpřístupní dálkově elektronicky, např. přes </a:t>
            </a:r>
            <a:r>
              <a:rPr lang="cs-CZ" sz="2600" dirty="0" err="1"/>
              <a:t>cloudové</a:t>
            </a:r>
            <a:r>
              <a:rPr lang="cs-CZ" sz="2600" dirty="0"/>
              <a:t> úložiště. (účinnost od 1.1.2022 pro nově zahájené exekuce)</a:t>
            </a:r>
          </a:p>
          <a:p>
            <a:pPr>
              <a:spcBef>
                <a:spcPts val="560"/>
              </a:spcBef>
              <a:buClr>
                <a:srgbClr val="000000"/>
              </a:buClr>
              <a:buSzPts val="2800"/>
            </a:pPr>
            <a:r>
              <a:rPr lang="cs-CZ" sz="2600" b="1" dirty="0"/>
              <a:t>Povinnost exekutora 1x ročně  aktualizovat výši dluhu v CEECR. </a:t>
            </a:r>
            <a:r>
              <a:rPr lang="cs-CZ" sz="2600" dirty="0"/>
              <a:t>(účinnost od 1.1.2022 pro všechny exekuce)</a:t>
            </a:r>
          </a:p>
          <a:p>
            <a:pPr>
              <a:spcBef>
                <a:spcPts val="560"/>
              </a:spcBef>
              <a:buClr>
                <a:srgbClr val="000000"/>
              </a:buClr>
              <a:buSzPts val="2800"/>
            </a:pPr>
            <a:r>
              <a:rPr lang="cs-CZ" sz="2600" b="1" dirty="0"/>
              <a:t>Povinnost exekutora </a:t>
            </a:r>
            <a:r>
              <a:rPr lang="cs-CZ" sz="2600" dirty="0"/>
              <a:t>a všech zaměstnanců </a:t>
            </a:r>
            <a:r>
              <a:rPr lang="cs-CZ" sz="2600" dirty="0" err="1"/>
              <a:t>exe</a:t>
            </a:r>
            <a:r>
              <a:rPr lang="cs-CZ" sz="2600" dirty="0"/>
              <a:t>. úřadů </a:t>
            </a:r>
            <a:r>
              <a:rPr lang="cs-CZ" sz="2600" b="1" dirty="0"/>
              <a:t>nahrávat veškerou telefonickou komunikaci s dlužníkem a ukládat do spisu</a:t>
            </a:r>
            <a:r>
              <a:rPr lang="cs-CZ" sz="2600" dirty="0"/>
              <a:t>. (účinnost od 1.7.2022)</a:t>
            </a:r>
          </a:p>
          <a:p>
            <a:r>
              <a:rPr lang="cs-CZ" sz="2600" b="1" dirty="0"/>
              <a:t>Exekutorská komora </a:t>
            </a:r>
            <a:r>
              <a:rPr lang="cs-CZ" sz="2600" dirty="0"/>
              <a:t>má nově </a:t>
            </a:r>
            <a:r>
              <a:rPr lang="cs-CZ" sz="2600" b="1" dirty="0"/>
              <a:t>povinnost zveřejňovat </a:t>
            </a:r>
            <a:r>
              <a:rPr lang="cs-CZ" sz="2600" dirty="0"/>
              <a:t>každé tři měsíce </a:t>
            </a:r>
            <a:r>
              <a:rPr lang="cs-CZ" sz="2600" b="1" dirty="0"/>
              <a:t>otevřená data o exekucích.</a:t>
            </a:r>
            <a:r>
              <a:rPr lang="cs-CZ" sz="2600" dirty="0"/>
              <a:t> (účinnost od 1.1.2023)</a:t>
            </a:r>
          </a:p>
          <a:p>
            <a:r>
              <a:rPr lang="cs-CZ" sz="2600" b="1" dirty="0"/>
              <a:t>Snížení penále u zdravotního a sociálního pojištění</a:t>
            </a:r>
            <a:r>
              <a:rPr lang="cs-CZ" sz="2600" dirty="0"/>
              <a:t> (účinnost od 1.1.2022 jen pro nové dluhy)</a:t>
            </a:r>
            <a:br>
              <a:rPr lang="cs-CZ" sz="2600" dirty="0"/>
            </a:br>
            <a:r>
              <a:rPr lang="cs-CZ" sz="2600" dirty="0"/>
              <a:t>Penále se snižuje na zákonný úrok z prodlení (8 % + REPO sazba ČNB). </a:t>
            </a:r>
          </a:p>
          <a:p>
            <a:pPr>
              <a:spcBef>
                <a:spcPts val="560"/>
              </a:spcBef>
              <a:buClr>
                <a:srgbClr val="000000"/>
              </a:buClr>
              <a:buSzPts val="2800"/>
            </a:pPr>
            <a:endParaRPr lang="cs-CZ" sz="1800" b="1" dirty="0"/>
          </a:p>
          <a:p>
            <a:pPr algn="just">
              <a:spcBef>
                <a:spcPts val="560"/>
              </a:spcBef>
              <a:buClr>
                <a:srgbClr val="000000"/>
              </a:buClr>
              <a:buSzPts val="2800"/>
            </a:pPr>
            <a:endParaRPr lang="cs-CZ" sz="1800" b="1" dirty="0"/>
          </a:p>
          <a:p>
            <a:pPr marL="0" indent="0">
              <a:buNone/>
            </a:pPr>
            <a:endParaRPr lang="cs-CZ" sz="1800" dirty="0"/>
          </a:p>
        </p:txBody>
      </p:sp>
      <p:pic>
        <p:nvPicPr>
          <p:cNvPr id="4" name="Obrázek 3"/>
          <p:cNvPicPr>
            <a:picLocks noChangeAspect="1"/>
          </p:cNvPicPr>
          <p:nvPr/>
        </p:nvPicPr>
        <p:blipFill>
          <a:blip r:embed="rId3"/>
          <a:stretch>
            <a:fillRect/>
          </a:stretch>
        </p:blipFill>
        <p:spPr>
          <a:xfrm>
            <a:off x="609600" y="-1"/>
            <a:ext cx="10972800" cy="2352675"/>
          </a:xfrm>
          <a:prstGeom prst="rect">
            <a:avLst/>
          </a:prstGeom>
        </p:spPr>
      </p:pic>
      <p:sp>
        <p:nvSpPr>
          <p:cNvPr id="7" name="TextovéPole 6"/>
          <p:cNvSpPr txBox="1"/>
          <p:nvPr/>
        </p:nvSpPr>
        <p:spPr>
          <a:xfrm rot="163026">
            <a:off x="1319114" y="2037129"/>
            <a:ext cx="4708510" cy="646331"/>
          </a:xfrm>
          <a:prstGeom prst="rect">
            <a:avLst/>
          </a:prstGeom>
          <a:solidFill>
            <a:srgbClr val="002060"/>
          </a:solidFill>
        </p:spPr>
        <p:txBody>
          <a:bodyPr wrap="square" rtlCol="0">
            <a:spAutoFit/>
          </a:bodyPr>
          <a:lstStyle/>
          <a:p>
            <a:r>
              <a:rPr lang="cs-CZ" dirty="0">
                <a:solidFill>
                  <a:schemeClr val="bg1"/>
                </a:solidFill>
                <a:latin typeface="Arial Black" panose="020B0A04020102020204" pitchFamily="34" charset="0"/>
              </a:rPr>
              <a:t>ODBORNÉ SOCIÁLNÍ PORADENSTVÍ</a:t>
            </a:r>
          </a:p>
          <a:p>
            <a:r>
              <a:rPr lang="cs-CZ" dirty="0">
                <a:solidFill>
                  <a:schemeClr val="bg1"/>
                </a:solidFill>
                <a:latin typeface="Arial Black" panose="020B0A04020102020204" pitchFamily="34" charset="0"/>
              </a:rPr>
              <a:t>DLUHOVÁ PORADNA</a:t>
            </a:r>
          </a:p>
        </p:txBody>
      </p:sp>
    </p:spTree>
    <p:extLst>
      <p:ext uri="{BB962C8B-B14F-4D97-AF65-F5344CB8AC3E}">
        <p14:creationId xmlns:p14="http://schemas.microsoft.com/office/powerpoint/2010/main" val="2678136735"/>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20605C-5801-4972-97FA-B2F747A8443B}"/>
              </a:ext>
            </a:extLst>
          </p:cNvPr>
          <p:cNvSpPr>
            <a:spLocks noGrp="1"/>
          </p:cNvSpPr>
          <p:nvPr>
            <p:ph type="title"/>
          </p:nvPr>
        </p:nvSpPr>
        <p:spPr/>
        <p:txBody>
          <a:bodyPr/>
          <a:lstStyle/>
          <a:p>
            <a:r>
              <a:rPr lang="cs-CZ" dirty="0" err="1"/>
              <a:t>ifndsn</a:t>
            </a:r>
            <a:endParaRPr lang="cs-CZ" dirty="0"/>
          </a:p>
        </p:txBody>
      </p:sp>
      <p:sp>
        <p:nvSpPr>
          <p:cNvPr id="3" name="Zástupný symbol pro obsah 2"/>
          <p:cNvSpPr>
            <a:spLocks noGrp="1"/>
          </p:cNvSpPr>
          <p:nvPr>
            <p:ph idx="1"/>
          </p:nvPr>
        </p:nvSpPr>
        <p:spPr>
          <a:xfrm>
            <a:off x="838200" y="3139125"/>
            <a:ext cx="10515600" cy="3037837"/>
          </a:xfrm>
        </p:spPr>
        <p:txBody>
          <a:bodyPr>
            <a:normAutofit/>
          </a:bodyPr>
          <a:lstStyle/>
          <a:p>
            <a:pPr marL="0" indent="0">
              <a:buNone/>
            </a:pPr>
            <a:r>
              <a:rPr lang="cs-CZ" sz="2400" b="1" dirty="0">
                <a:solidFill>
                  <a:srgbClr val="FF0000"/>
                </a:solidFill>
              </a:rPr>
              <a:t>Energetická krize, zdražování, zvyšování úrokových sazeb u hypoték</a:t>
            </a:r>
          </a:p>
          <a:p>
            <a:pPr marL="0" indent="0">
              <a:buNone/>
            </a:pPr>
            <a:endParaRPr lang="cs-CZ" sz="1800" dirty="0"/>
          </a:p>
          <a:p>
            <a:pPr marL="0" indent="0">
              <a:buNone/>
            </a:pPr>
            <a:r>
              <a:rPr lang="cs-CZ" sz="1800" dirty="0"/>
              <a:t>Zázračná řešení neexistují, dopady lze pouze mírnit:</a:t>
            </a:r>
          </a:p>
          <a:p>
            <a:r>
              <a:rPr lang="cs-CZ" sz="1800" dirty="0"/>
              <a:t>omezit zbytné výdaje nebo zajistit vyšší příjmy (přivýdělek, najít zaměstnání s vyšším příjmem),</a:t>
            </a:r>
          </a:p>
          <a:p>
            <a:r>
              <a:rPr lang="cs-CZ" sz="1800" dirty="0"/>
              <a:t>sledovat spotřebu energií v domácnosti, spotřebu co nejvíce omezit, zvýšit zálohy na energie,</a:t>
            </a:r>
          </a:p>
          <a:p>
            <a:r>
              <a:rPr lang="cs-CZ" sz="1800" dirty="0"/>
              <a:t>využívat sociální dávky (příspěvek na bydlení, doplatek na bydlení).</a:t>
            </a:r>
          </a:p>
          <a:p>
            <a:r>
              <a:rPr lang="cs-CZ" sz="1800" dirty="0"/>
              <a:t>u končících fixací úroků u hypoték (v tomto nebo příštím roce) zajistit urychleně novou úrokovou sazbu.</a:t>
            </a:r>
          </a:p>
          <a:p>
            <a:pPr marL="0" indent="0">
              <a:buNone/>
            </a:pPr>
            <a:endParaRPr lang="cs-CZ" sz="1800" b="1" dirty="0"/>
          </a:p>
        </p:txBody>
      </p:sp>
      <p:pic>
        <p:nvPicPr>
          <p:cNvPr id="4" name="Obrázek 3"/>
          <p:cNvPicPr>
            <a:picLocks noChangeAspect="1"/>
          </p:cNvPicPr>
          <p:nvPr/>
        </p:nvPicPr>
        <p:blipFill>
          <a:blip r:embed="rId2"/>
          <a:stretch>
            <a:fillRect/>
          </a:stretch>
        </p:blipFill>
        <p:spPr>
          <a:xfrm>
            <a:off x="609600" y="-1"/>
            <a:ext cx="10972800" cy="2352675"/>
          </a:xfrm>
          <a:prstGeom prst="rect">
            <a:avLst/>
          </a:prstGeom>
        </p:spPr>
      </p:pic>
      <p:sp>
        <p:nvSpPr>
          <p:cNvPr id="7" name="TextovéPole 6"/>
          <p:cNvSpPr txBox="1"/>
          <p:nvPr/>
        </p:nvSpPr>
        <p:spPr>
          <a:xfrm rot="163026">
            <a:off x="1319114" y="2037129"/>
            <a:ext cx="4708510" cy="646331"/>
          </a:xfrm>
          <a:prstGeom prst="rect">
            <a:avLst/>
          </a:prstGeom>
          <a:solidFill>
            <a:srgbClr val="002060"/>
          </a:solidFill>
        </p:spPr>
        <p:txBody>
          <a:bodyPr wrap="square" rtlCol="0">
            <a:spAutoFit/>
          </a:bodyPr>
          <a:lstStyle/>
          <a:p>
            <a:r>
              <a:rPr lang="cs-CZ" dirty="0">
                <a:solidFill>
                  <a:schemeClr val="bg1"/>
                </a:solidFill>
                <a:latin typeface="Arial Black" panose="020B0A04020102020204" pitchFamily="34" charset="0"/>
              </a:rPr>
              <a:t>ODBORNÉ SOCIÁLNÍ PORADENSTVÍ</a:t>
            </a:r>
          </a:p>
          <a:p>
            <a:r>
              <a:rPr lang="cs-CZ" dirty="0">
                <a:solidFill>
                  <a:schemeClr val="bg1"/>
                </a:solidFill>
                <a:latin typeface="Arial Black" panose="020B0A04020102020204" pitchFamily="34" charset="0"/>
              </a:rPr>
              <a:t>DLUHOVÁ PORADNA</a:t>
            </a:r>
          </a:p>
        </p:txBody>
      </p:sp>
    </p:spTree>
    <p:extLst>
      <p:ext uri="{BB962C8B-B14F-4D97-AF65-F5344CB8AC3E}">
        <p14:creationId xmlns:p14="http://schemas.microsoft.com/office/powerpoint/2010/main" val="1959153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20605C-5801-4972-97FA-B2F747A8443B}"/>
              </a:ext>
            </a:extLst>
          </p:cNvPr>
          <p:cNvSpPr>
            <a:spLocks noGrp="1"/>
          </p:cNvSpPr>
          <p:nvPr>
            <p:ph type="title"/>
          </p:nvPr>
        </p:nvSpPr>
        <p:spPr/>
        <p:txBody>
          <a:bodyPr/>
          <a:lstStyle/>
          <a:p>
            <a:r>
              <a:rPr lang="cs-CZ" dirty="0" err="1"/>
              <a:t>ifndsn</a:t>
            </a:r>
            <a:endParaRPr lang="cs-CZ" dirty="0"/>
          </a:p>
        </p:txBody>
      </p:sp>
      <p:sp>
        <p:nvSpPr>
          <p:cNvPr id="3" name="Zástupný symbol pro obsah 2"/>
          <p:cNvSpPr>
            <a:spLocks noGrp="1"/>
          </p:cNvSpPr>
          <p:nvPr>
            <p:ph idx="1"/>
          </p:nvPr>
        </p:nvSpPr>
        <p:spPr>
          <a:xfrm>
            <a:off x="838200" y="3139125"/>
            <a:ext cx="10515600" cy="3037837"/>
          </a:xfrm>
        </p:spPr>
        <p:txBody>
          <a:bodyPr>
            <a:normAutofit fontScale="92500" lnSpcReduction="10000"/>
          </a:bodyPr>
          <a:lstStyle/>
          <a:p>
            <a:pPr marL="0" indent="0" algn="ctr">
              <a:buNone/>
            </a:pPr>
            <a:r>
              <a:rPr lang="cs-CZ" sz="3200" dirty="0">
                <a:latin typeface="Arial Black" panose="020B0A04020102020204" pitchFamily="34" charset="0"/>
              </a:rPr>
              <a:t>DĚKUJI ZA POZORNOST</a:t>
            </a:r>
            <a:br>
              <a:rPr lang="cs-CZ" sz="3200" dirty="0">
                <a:latin typeface="Arial Black" panose="020B0A04020102020204" pitchFamily="34" charset="0"/>
              </a:rPr>
            </a:br>
            <a:br>
              <a:rPr lang="cs-CZ" sz="3200" dirty="0">
                <a:latin typeface="Arial Black" panose="020B0A04020102020204" pitchFamily="34" charset="0"/>
              </a:rPr>
            </a:br>
            <a:r>
              <a:rPr lang="cs-CZ" sz="1700" dirty="0"/>
              <a:t>Pavla Jezberová</a:t>
            </a:r>
          </a:p>
          <a:p>
            <a:pPr marL="0" indent="0" algn="ctr">
              <a:buNone/>
            </a:pPr>
            <a:r>
              <a:rPr lang="cs-CZ" sz="1700" dirty="0"/>
              <a:t>Odborné sociální poradenství</a:t>
            </a:r>
          </a:p>
          <a:p>
            <a:pPr marL="0" indent="0" algn="ctr">
              <a:buNone/>
            </a:pPr>
            <a:r>
              <a:rPr lang="cs-CZ" sz="1700" dirty="0"/>
              <a:t>Dluhová poradna</a:t>
            </a:r>
          </a:p>
          <a:p>
            <a:pPr marL="0" indent="0" algn="ctr">
              <a:buNone/>
            </a:pPr>
            <a:r>
              <a:rPr lang="cs-CZ" sz="1700" dirty="0" err="1"/>
              <a:t>J.K.Tyla</a:t>
            </a:r>
            <a:r>
              <a:rPr lang="cs-CZ" sz="1700" dirty="0"/>
              <a:t> 461</a:t>
            </a:r>
          </a:p>
          <a:p>
            <a:pPr marL="0" indent="0" algn="ctr">
              <a:buNone/>
            </a:pPr>
            <a:r>
              <a:rPr lang="cs-CZ" sz="1700" dirty="0"/>
              <a:t>356 01 Sokolov </a:t>
            </a:r>
          </a:p>
          <a:p>
            <a:pPr marL="0" indent="0" algn="ctr">
              <a:buNone/>
            </a:pPr>
            <a:r>
              <a:rPr lang="cs-CZ" sz="1700" dirty="0"/>
              <a:t>Tel. 730 512 168 ,  730 154 922</a:t>
            </a:r>
          </a:p>
          <a:p>
            <a:pPr marL="0" indent="0" algn="ctr">
              <a:buNone/>
            </a:pPr>
            <a:r>
              <a:rPr lang="cs-CZ" sz="1700" dirty="0"/>
              <a:t>www.pomocvnouziops.cz</a:t>
            </a:r>
          </a:p>
          <a:p>
            <a:pPr marL="0" indent="0" algn="ctr">
              <a:buNone/>
            </a:pPr>
            <a:endParaRPr lang="cs-CZ" sz="1700" dirty="0"/>
          </a:p>
          <a:p>
            <a:pPr marL="0" indent="0" algn="ctr">
              <a:buNone/>
            </a:pPr>
            <a:endParaRPr lang="cs-CZ" sz="1400" dirty="0">
              <a:latin typeface="Arial Black" panose="020B0A04020102020204" pitchFamily="34" charset="0"/>
            </a:endParaRPr>
          </a:p>
          <a:p>
            <a:pPr marL="0" indent="0" algn="ctr">
              <a:buNone/>
            </a:pPr>
            <a:endParaRPr lang="cs-CZ" sz="1400" dirty="0">
              <a:latin typeface="Arial Black" panose="020B0A04020102020204" pitchFamily="34" charset="0"/>
            </a:endParaRPr>
          </a:p>
          <a:p>
            <a:pPr marL="0" indent="0" algn="ctr">
              <a:buNone/>
            </a:pPr>
            <a:endParaRPr lang="cs-CZ" sz="1400" dirty="0">
              <a:latin typeface="Arial Black" panose="020B0A04020102020204" pitchFamily="34" charset="0"/>
            </a:endParaRPr>
          </a:p>
          <a:p>
            <a:pPr marL="0" indent="0" algn="ctr">
              <a:buNone/>
            </a:pPr>
            <a:endParaRPr lang="cs-CZ" sz="1400" dirty="0">
              <a:latin typeface="Arial Black" panose="020B0A04020102020204" pitchFamily="34" charset="0"/>
            </a:endParaRPr>
          </a:p>
          <a:p>
            <a:pPr marL="0" indent="0" algn="ctr">
              <a:buNone/>
            </a:pPr>
            <a:endParaRPr lang="cs-CZ" sz="1400" dirty="0"/>
          </a:p>
        </p:txBody>
      </p:sp>
      <p:pic>
        <p:nvPicPr>
          <p:cNvPr id="4" name="Obrázek 3"/>
          <p:cNvPicPr>
            <a:picLocks noChangeAspect="1"/>
          </p:cNvPicPr>
          <p:nvPr/>
        </p:nvPicPr>
        <p:blipFill>
          <a:blip r:embed="rId2"/>
          <a:stretch>
            <a:fillRect/>
          </a:stretch>
        </p:blipFill>
        <p:spPr>
          <a:xfrm>
            <a:off x="609600" y="-1"/>
            <a:ext cx="10972800" cy="2352675"/>
          </a:xfrm>
          <a:prstGeom prst="rect">
            <a:avLst/>
          </a:prstGeom>
        </p:spPr>
      </p:pic>
      <p:sp>
        <p:nvSpPr>
          <p:cNvPr id="7" name="TextovéPole 6"/>
          <p:cNvSpPr txBox="1"/>
          <p:nvPr/>
        </p:nvSpPr>
        <p:spPr>
          <a:xfrm rot="163026">
            <a:off x="1319114" y="2037129"/>
            <a:ext cx="4708510" cy="646331"/>
          </a:xfrm>
          <a:prstGeom prst="rect">
            <a:avLst/>
          </a:prstGeom>
          <a:solidFill>
            <a:srgbClr val="002060"/>
          </a:solidFill>
        </p:spPr>
        <p:txBody>
          <a:bodyPr wrap="square" rtlCol="0">
            <a:spAutoFit/>
          </a:bodyPr>
          <a:lstStyle/>
          <a:p>
            <a:r>
              <a:rPr lang="cs-CZ" dirty="0">
                <a:solidFill>
                  <a:schemeClr val="bg1"/>
                </a:solidFill>
                <a:latin typeface="Arial Black" panose="020B0A04020102020204" pitchFamily="34" charset="0"/>
              </a:rPr>
              <a:t>ODBORNÉ SOCIÁLNÍ PORADENSTVÍ</a:t>
            </a:r>
          </a:p>
          <a:p>
            <a:r>
              <a:rPr lang="cs-CZ" dirty="0">
                <a:solidFill>
                  <a:schemeClr val="bg1"/>
                </a:solidFill>
                <a:latin typeface="Arial Black" panose="020B0A04020102020204" pitchFamily="34" charset="0"/>
              </a:rPr>
              <a:t>DLUHOVÁ PORADNA</a:t>
            </a:r>
          </a:p>
        </p:txBody>
      </p:sp>
    </p:spTree>
    <p:extLst>
      <p:ext uri="{BB962C8B-B14F-4D97-AF65-F5344CB8AC3E}">
        <p14:creationId xmlns:p14="http://schemas.microsoft.com/office/powerpoint/2010/main" val="3289763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a:t>Dluhová poradna</a:t>
            </a:r>
          </a:p>
        </p:txBody>
      </p:sp>
      <p:pic>
        <p:nvPicPr>
          <p:cNvPr id="4" name="Obrázek 3"/>
          <p:cNvPicPr>
            <a:picLocks noChangeAspect="1"/>
          </p:cNvPicPr>
          <p:nvPr/>
        </p:nvPicPr>
        <p:blipFill>
          <a:blip r:embed="rId2"/>
          <a:stretch>
            <a:fillRect/>
          </a:stretch>
        </p:blipFill>
        <p:spPr>
          <a:xfrm>
            <a:off x="609600" y="-45721"/>
            <a:ext cx="10972800" cy="2352675"/>
          </a:xfrm>
          <a:prstGeom prst="rect">
            <a:avLst/>
          </a:prstGeom>
        </p:spPr>
      </p:pic>
      <p:sp>
        <p:nvSpPr>
          <p:cNvPr id="7" name="TextovéPole 6"/>
          <p:cNvSpPr txBox="1"/>
          <p:nvPr/>
        </p:nvSpPr>
        <p:spPr>
          <a:xfrm rot="163026">
            <a:off x="1319114" y="2037129"/>
            <a:ext cx="4708510" cy="646331"/>
          </a:xfrm>
          <a:prstGeom prst="rect">
            <a:avLst/>
          </a:prstGeom>
          <a:solidFill>
            <a:srgbClr val="002060"/>
          </a:solidFill>
        </p:spPr>
        <p:txBody>
          <a:bodyPr wrap="square" rtlCol="0">
            <a:spAutoFit/>
          </a:bodyPr>
          <a:lstStyle/>
          <a:p>
            <a:r>
              <a:rPr lang="cs-CZ" dirty="0">
                <a:solidFill>
                  <a:schemeClr val="bg1"/>
                </a:solidFill>
                <a:latin typeface="Arial Black" panose="020B0A04020102020204" pitchFamily="34" charset="0"/>
              </a:rPr>
              <a:t>ODBORNÉ SOCIÁLNÍ PORADENSTVÍ</a:t>
            </a:r>
          </a:p>
          <a:p>
            <a:r>
              <a:rPr lang="cs-CZ" dirty="0">
                <a:solidFill>
                  <a:schemeClr val="bg1"/>
                </a:solidFill>
                <a:latin typeface="Arial Black" panose="020B0A04020102020204" pitchFamily="34" charset="0"/>
              </a:rPr>
              <a:t>DLUHOVÁ PORADNA</a:t>
            </a:r>
          </a:p>
        </p:txBody>
      </p:sp>
      <p:sp>
        <p:nvSpPr>
          <p:cNvPr id="10" name="TextovéPole 9"/>
          <p:cNvSpPr txBox="1"/>
          <p:nvPr/>
        </p:nvSpPr>
        <p:spPr>
          <a:xfrm>
            <a:off x="714104" y="2864487"/>
            <a:ext cx="10639696" cy="3724096"/>
          </a:xfrm>
          <a:prstGeom prst="rect">
            <a:avLst/>
          </a:prstGeom>
          <a:noFill/>
        </p:spPr>
        <p:txBody>
          <a:bodyPr wrap="square" rtlCol="0">
            <a:spAutoFit/>
          </a:bodyPr>
          <a:lstStyle/>
          <a:p>
            <a:r>
              <a:rPr lang="cs-CZ" sz="3200" b="1" dirty="0"/>
              <a:t>Rozsáhlá novela OSŘ a EŘ v oblasti exekučního práva</a:t>
            </a:r>
          </a:p>
          <a:p>
            <a:endParaRPr lang="cs-CZ" b="1" dirty="0"/>
          </a:p>
          <a:p>
            <a:pPr marL="285750" indent="-285750">
              <a:buFont typeface="Arial" panose="020B0604020202020204" pitchFamily="34" charset="0"/>
              <a:buChar char="•"/>
            </a:pPr>
            <a:r>
              <a:rPr lang="cs-CZ" sz="2400" dirty="0"/>
              <a:t>Změna v pořadí splácení dluhu ve výkonu rozhodnutí a exekucí (účinnost </a:t>
            </a:r>
          </a:p>
          <a:p>
            <a:r>
              <a:rPr lang="cs-CZ" sz="2400" dirty="0"/>
              <a:t>    od 1.1.2022)</a:t>
            </a:r>
          </a:p>
          <a:p>
            <a:pPr marL="285750" indent="-285750">
              <a:buFont typeface="Arial" panose="020B0604020202020204" pitchFamily="34" charset="0"/>
              <a:buChar char="•"/>
            </a:pPr>
            <a:r>
              <a:rPr lang="cs-CZ" sz="2400" dirty="0"/>
              <a:t>Zastavení bagatelních exekucí (účinnost od 1.1.2022)</a:t>
            </a:r>
          </a:p>
          <a:p>
            <a:pPr marL="285750" indent="-285750">
              <a:buFont typeface="Arial" panose="020B0604020202020204" pitchFamily="34" charset="0"/>
              <a:buChar char="•"/>
            </a:pPr>
            <a:r>
              <a:rPr lang="cs-CZ" sz="2400" dirty="0"/>
              <a:t>Zastavení marných exekucí (účinnost od 1.1.2023)</a:t>
            </a:r>
          </a:p>
          <a:p>
            <a:pPr marL="285750" indent="-285750">
              <a:buFont typeface="Arial" panose="020B0604020202020204" pitchFamily="34" charset="0"/>
              <a:buChar char="•"/>
            </a:pPr>
            <a:r>
              <a:rPr lang="cs-CZ" sz="2400" dirty="0"/>
              <a:t>Změna ve vykonavatelnosti mobiliárních exekucí (účinnost 1.1.2022)</a:t>
            </a:r>
          </a:p>
          <a:p>
            <a:pPr marL="342900" indent="-342900">
              <a:buFont typeface="Arial" panose="020B0604020202020204" pitchFamily="34" charset="0"/>
              <a:buChar char="•"/>
            </a:pPr>
            <a:r>
              <a:rPr lang="cs-CZ" sz="2400" dirty="0"/>
              <a:t>Milostivé léto (1. kolo účinnost od 28.10.2021 do 28.1.2022, 2. kolo účinnost      od 1.9.2022 do 30.11.2022)</a:t>
            </a:r>
          </a:p>
          <a:p>
            <a:endParaRPr lang="cs-CZ" dirty="0"/>
          </a:p>
        </p:txBody>
      </p:sp>
    </p:spTree>
    <p:extLst>
      <p:ext uri="{BB962C8B-B14F-4D97-AF65-F5344CB8AC3E}">
        <p14:creationId xmlns:p14="http://schemas.microsoft.com/office/powerpoint/2010/main" val="2600689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a:t>Dluhová poradna</a:t>
            </a:r>
          </a:p>
        </p:txBody>
      </p:sp>
      <p:pic>
        <p:nvPicPr>
          <p:cNvPr id="4" name="Obrázek 3"/>
          <p:cNvPicPr>
            <a:picLocks noChangeAspect="1"/>
          </p:cNvPicPr>
          <p:nvPr/>
        </p:nvPicPr>
        <p:blipFill>
          <a:blip r:embed="rId2"/>
          <a:stretch>
            <a:fillRect/>
          </a:stretch>
        </p:blipFill>
        <p:spPr>
          <a:xfrm>
            <a:off x="609600" y="-1"/>
            <a:ext cx="10972800" cy="2352675"/>
          </a:xfrm>
          <a:prstGeom prst="rect">
            <a:avLst/>
          </a:prstGeom>
        </p:spPr>
      </p:pic>
      <p:sp>
        <p:nvSpPr>
          <p:cNvPr id="7" name="TextovéPole 6"/>
          <p:cNvSpPr txBox="1"/>
          <p:nvPr/>
        </p:nvSpPr>
        <p:spPr>
          <a:xfrm rot="163026">
            <a:off x="1319114" y="2037129"/>
            <a:ext cx="4708510" cy="646331"/>
          </a:xfrm>
          <a:prstGeom prst="rect">
            <a:avLst/>
          </a:prstGeom>
          <a:solidFill>
            <a:srgbClr val="002060"/>
          </a:solidFill>
        </p:spPr>
        <p:txBody>
          <a:bodyPr wrap="square" rtlCol="0">
            <a:spAutoFit/>
          </a:bodyPr>
          <a:lstStyle/>
          <a:p>
            <a:r>
              <a:rPr lang="cs-CZ" dirty="0">
                <a:solidFill>
                  <a:schemeClr val="bg1"/>
                </a:solidFill>
                <a:latin typeface="Arial Black" panose="020B0A04020102020204" pitchFamily="34" charset="0"/>
              </a:rPr>
              <a:t>ODBORNÉ SOCIÁLNÍ PORADENSTVÍ</a:t>
            </a:r>
          </a:p>
          <a:p>
            <a:r>
              <a:rPr lang="cs-CZ" dirty="0">
                <a:solidFill>
                  <a:schemeClr val="bg1"/>
                </a:solidFill>
                <a:latin typeface="Arial Black" panose="020B0A04020102020204" pitchFamily="34" charset="0"/>
              </a:rPr>
              <a:t>DLUHOVÁ PORADNA</a:t>
            </a:r>
          </a:p>
        </p:txBody>
      </p:sp>
      <p:sp>
        <p:nvSpPr>
          <p:cNvPr id="10" name="TextovéPole 9"/>
          <p:cNvSpPr txBox="1"/>
          <p:nvPr/>
        </p:nvSpPr>
        <p:spPr>
          <a:xfrm>
            <a:off x="714104" y="2864487"/>
            <a:ext cx="10639696" cy="2431435"/>
          </a:xfrm>
          <a:prstGeom prst="rect">
            <a:avLst/>
          </a:prstGeom>
          <a:noFill/>
        </p:spPr>
        <p:txBody>
          <a:bodyPr wrap="square" rtlCol="0">
            <a:spAutoFit/>
          </a:bodyPr>
          <a:lstStyle/>
          <a:p>
            <a:r>
              <a:rPr lang="cs-CZ" sz="2400" b="1" dirty="0">
                <a:solidFill>
                  <a:srgbClr val="FF0000"/>
                </a:solidFill>
              </a:rPr>
              <a:t>Změna v pořadí splácení dluhu ve výkonu rozhodnutí a exekucí</a:t>
            </a:r>
            <a:r>
              <a:rPr lang="cs-CZ" sz="2400" dirty="0">
                <a:solidFill>
                  <a:srgbClr val="FF0000"/>
                </a:solidFill>
              </a:rPr>
              <a:t>. </a:t>
            </a:r>
          </a:p>
          <a:p>
            <a:r>
              <a:rPr lang="cs-CZ" dirty="0"/>
              <a:t>(účinnost od 1.1.2022 pro nově zahájené exekuční řízení)</a:t>
            </a:r>
          </a:p>
          <a:p>
            <a:endParaRPr lang="cs-CZ" dirty="0"/>
          </a:p>
          <a:p>
            <a:r>
              <a:rPr lang="cs-CZ" dirty="0"/>
              <a:t>Exekuční srážka bude použita k umoření dlužné částky v následujícím pořadí:</a:t>
            </a:r>
          </a:p>
          <a:p>
            <a:pPr marL="285750" lvl="0" indent="-285750">
              <a:buFont typeface="Arial" panose="020B0604020202020204" pitchFamily="34" charset="0"/>
              <a:buChar char="•"/>
            </a:pPr>
            <a:r>
              <a:rPr lang="cs-CZ" dirty="0"/>
              <a:t>náklady = náklady soudu na výkon rozhodnutí nebo exekuce,</a:t>
            </a:r>
          </a:p>
          <a:p>
            <a:pPr marL="285750" lvl="0" indent="-285750">
              <a:buFont typeface="Arial" panose="020B0604020202020204" pitchFamily="34" charset="0"/>
              <a:buChar char="•"/>
            </a:pPr>
            <a:r>
              <a:rPr lang="cs-CZ" dirty="0"/>
              <a:t>jistina = původní dlužná částka,</a:t>
            </a:r>
          </a:p>
          <a:p>
            <a:pPr marL="285750" indent="-285750">
              <a:buFont typeface="Arial" panose="020B0604020202020204" pitchFamily="34" charset="0"/>
              <a:buChar char="•"/>
            </a:pPr>
            <a:r>
              <a:rPr lang="cs-CZ" dirty="0"/>
              <a:t>příslušenství = tj. úroky, úroky z prodlení a náklady oprávněného.</a:t>
            </a:r>
            <a:endParaRPr lang="cs-CZ" sz="2400" dirty="0"/>
          </a:p>
          <a:p>
            <a:endParaRPr lang="cs-CZ" sz="2000" dirty="0">
              <a:solidFill>
                <a:srgbClr val="FF0000"/>
              </a:solidFill>
            </a:endParaRPr>
          </a:p>
        </p:txBody>
      </p:sp>
    </p:spTree>
    <p:extLst>
      <p:ext uri="{BB962C8B-B14F-4D97-AF65-F5344CB8AC3E}">
        <p14:creationId xmlns:p14="http://schemas.microsoft.com/office/powerpoint/2010/main" val="2634938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a:t>Dluhová poradna</a:t>
            </a:r>
          </a:p>
        </p:txBody>
      </p:sp>
      <p:pic>
        <p:nvPicPr>
          <p:cNvPr id="4" name="Obrázek 3"/>
          <p:cNvPicPr>
            <a:picLocks noChangeAspect="1"/>
          </p:cNvPicPr>
          <p:nvPr/>
        </p:nvPicPr>
        <p:blipFill>
          <a:blip r:embed="rId2"/>
          <a:stretch>
            <a:fillRect/>
          </a:stretch>
        </p:blipFill>
        <p:spPr>
          <a:xfrm>
            <a:off x="609600" y="-1"/>
            <a:ext cx="10972800" cy="2352675"/>
          </a:xfrm>
          <a:prstGeom prst="rect">
            <a:avLst/>
          </a:prstGeom>
        </p:spPr>
      </p:pic>
      <p:sp>
        <p:nvSpPr>
          <p:cNvPr id="7" name="TextovéPole 6"/>
          <p:cNvSpPr txBox="1"/>
          <p:nvPr/>
        </p:nvSpPr>
        <p:spPr>
          <a:xfrm rot="163026">
            <a:off x="1319114" y="2037129"/>
            <a:ext cx="4708510" cy="646331"/>
          </a:xfrm>
          <a:prstGeom prst="rect">
            <a:avLst/>
          </a:prstGeom>
          <a:solidFill>
            <a:srgbClr val="002060"/>
          </a:solidFill>
        </p:spPr>
        <p:txBody>
          <a:bodyPr wrap="square" rtlCol="0">
            <a:spAutoFit/>
          </a:bodyPr>
          <a:lstStyle/>
          <a:p>
            <a:r>
              <a:rPr lang="cs-CZ" dirty="0">
                <a:solidFill>
                  <a:schemeClr val="bg1"/>
                </a:solidFill>
                <a:latin typeface="Arial Black" panose="020B0A04020102020204" pitchFamily="34" charset="0"/>
              </a:rPr>
              <a:t>ODBORNÉ SOCIÁLNÍ PORADENSTVÍ</a:t>
            </a:r>
          </a:p>
          <a:p>
            <a:r>
              <a:rPr lang="cs-CZ" dirty="0">
                <a:solidFill>
                  <a:schemeClr val="bg1"/>
                </a:solidFill>
                <a:latin typeface="Arial Black" panose="020B0A04020102020204" pitchFamily="34" charset="0"/>
              </a:rPr>
              <a:t>DLUHOVÁ PORADNA</a:t>
            </a:r>
          </a:p>
        </p:txBody>
      </p:sp>
      <p:sp>
        <p:nvSpPr>
          <p:cNvPr id="10" name="TextovéPole 9"/>
          <p:cNvSpPr txBox="1"/>
          <p:nvPr/>
        </p:nvSpPr>
        <p:spPr>
          <a:xfrm>
            <a:off x="714104" y="2864487"/>
            <a:ext cx="10639696" cy="2923877"/>
          </a:xfrm>
          <a:prstGeom prst="rect">
            <a:avLst/>
          </a:prstGeom>
          <a:noFill/>
        </p:spPr>
        <p:txBody>
          <a:bodyPr wrap="square" rtlCol="0">
            <a:spAutoFit/>
          </a:bodyPr>
          <a:lstStyle/>
          <a:p>
            <a:pPr fontAlgn="base"/>
            <a:r>
              <a:rPr lang="cs-CZ" sz="2400" b="1" dirty="0">
                <a:solidFill>
                  <a:srgbClr val="FF0000"/>
                </a:solidFill>
              </a:rPr>
              <a:t>Zastavení bagatelních exekucí</a:t>
            </a:r>
            <a:r>
              <a:rPr lang="cs-CZ" sz="2400" dirty="0">
                <a:solidFill>
                  <a:srgbClr val="FF0000"/>
                </a:solidFill>
              </a:rPr>
              <a:t> </a:t>
            </a:r>
          </a:p>
          <a:p>
            <a:pPr fontAlgn="base"/>
            <a:r>
              <a:rPr lang="cs-CZ" dirty="0"/>
              <a:t>(účinnost od 1.1.2022)</a:t>
            </a:r>
          </a:p>
          <a:p>
            <a:pPr fontAlgn="base"/>
            <a:endParaRPr lang="cs-CZ" dirty="0"/>
          </a:p>
          <a:p>
            <a:pPr fontAlgn="base"/>
            <a:r>
              <a:rPr lang="cs-CZ" dirty="0"/>
              <a:t>Pro zastavení exekučního řízení musí být splněny následující podmínky: </a:t>
            </a:r>
          </a:p>
          <a:p>
            <a:pPr marL="285750" lvl="0" indent="-285750" fontAlgn="base">
              <a:buFont typeface="Arial" panose="020B0604020202020204" pitchFamily="34" charset="0"/>
              <a:buChar char="•"/>
            </a:pPr>
            <a:r>
              <a:rPr lang="cs-CZ" dirty="0"/>
              <a:t>výše jistiny do 1.500,- Kč, </a:t>
            </a:r>
          </a:p>
          <a:p>
            <a:pPr marL="285750" lvl="0" indent="-285750" fontAlgn="base">
              <a:buFont typeface="Arial" panose="020B0604020202020204" pitchFamily="34" charset="0"/>
              <a:buChar char="•"/>
            </a:pPr>
            <a:r>
              <a:rPr lang="cs-CZ" dirty="0"/>
              <a:t>v posledních třech letech se nepodařilo v exekučním řízení ničeho vymoci,</a:t>
            </a:r>
          </a:p>
          <a:p>
            <a:pPr marL="285750" lvl="0" indent="-285750" fontAlgn="base">
              <a:buFont typeface="Arial" panose="020B0604020202020204" pitchFamily="34" charset="0"/>
              <a:buChar char="•"/>
            </a:pPr>
            <a:r>
              <a:rPr lang="cs-CZ" dirty="0"/>
              <a:t>věřitel na výzvu exekutora nesložil do 1.4.2022  zálohu 500,- Kč na pokračování exekučního řízení. </a:t>
            </a:r>
          </a:p>
          <a:p>
            <a:pPr fontAlgn="base"/>
            <a:endParaRPr lang="cs-CZ" dirty="0"/>
          </a:p>
          <a:p>
            <a:pPr fontAlgn="base"/>
            <a:r>
              <a:rPr lang="cs-CZ" sz="2000" b="1" dirty="0"/>
              <a:t>Takto zastavená pohledávka nemůže být znovu vymáhána v novém exekučním řízení.</a:t>
            </a:r>
          </a:p>
          <a:p>
            <a:pPr marL="171450" indent="-171450">
              <a:buFont typeface="Arial" panose="020B0604020202020204" pitchFamily="34" charset="0"/>
              <a:buChar char="•"/>
            </a:pPr>
            <a:endParaRPr lang="cs-CZ" sz="1400" dirty="0"/>
          </a:p>
        </p:txBody>
      </p:sp>
    </p:spTree>
    <p:extLst>
      <p:ext uri="{BB962C8B-B14F-4D97-AF65-F5344CB8AC3E}">
        <p14:creationId xmlns:p14="http://schemas.microsoft.com/office/powerpoint/2010/main" val="2187426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20605C-5801-4972-97FA-B2F747A8443B}"/>
              </a:ext>
            </a:extLst>
          </p:cNvPr>
          <p:cNvSpPr>
            <a:spLocks noGrp="1"/>
          </p:cNvSpPr>
          <p:nvPr>
            <p:ph type="title"/>
          </p:nvPr>
        </p:nvSpPr>
        <p:spPr/>
        <p:txBody>
          <a:bodyPr/>
          <a:lstStyle/>
          <a:p>
            <a:r>
              <a:rPr lang="cs-CZ" dirty="0" err="1"/>
              <a:t>ifndsn</a:t>
            </a:r>
            <a:endParaRPr lang="cs-CZ" dirty="0"/>
          </a:p>
        </p:txBody>
      </p:sp>
      <p:sp>
        <p:nvSpPr>
          <p:cNvPr id="3" name="Zástupný symbol pro obsah 2"/>
          <p:cNvSpPr>
            <a:spLocks noGrp="1"/>
          </p:cNvSpPr>
          <p:nvPr>
            <p:ph idx="1"/>
          </p:nvPr>
        </p:nvSpPr>
        <p:spPr>
          <a:xfrm>
            <a:off x="838200" y="3139125"/>
            <a:ext cx="10515600" cy="3037837"/>
          </a:xfrm>
        </p:spPr>
        <p:txBody>
          <a:bodyPr>
            <a:normAutofit/>
          </a:bodyPr>
          <a:lstStyle/>
          <a:p>
            <a:pPr marL="0" lvl="0" indent="0" algn="just">
              <a:spcBef>
                <a:spcPts val="0"/>
              </a:spcBef>
              <a:buClr>
                <a:srgbClr val="FF0000"/>
              </a:buClr>
              <a:buSzPts val="2800"/>
              <a:buNone/>
            </a:pPr>
            <a:r>
              <a:rPr lang="cs-CZ" sz="2400" b="1" dirty="0">
                <a:solidFill>
                  <a:srgbClr val="FF0000"/>
                </a:solidFill>
              </a:rPr>
              <a:t>Zastavení marných exekucí</a:t>
            </a:r>
          </a:p>
          <a:p>
            <a:pPr marL="0" lvl="0" indent="0" algn="just">
              <a:spcBef>
                <a:spcPts val="0"/>
              </a:spcBef>
              <a:buClr>
                <a:srgbClr val="FF0000"/>
              </a:buClr>
              <a:buSzPts val="2800"/>
              <a:buNone/>
            </a:pPr>
            <a:r>
              <a:rPr lang="cs-CZ" sz="1800" dirty="0"/>
              <a:t>(účinnost od 1. 1. 2023 zpětně , tj. pro exekuce zahájené nejdříve v roce 2017)</a:t>
            </a:r>
          </a:p>
          <a:p>
            <a:pPr marL="0" lvl="0" indent="0" algn="just">
              <a:spcBef>
                <a:spcPts val="560"/>
              </a:spcBef>
              <a:buClr>
                <a:srgbClr val="000000"/>
              </a:buClr>
              <a:buSzPts val="2800"/>
              <a:buNone/>
            </a:pPr>
            <a:endParaRPr lang="cs-CZ" sz="1900" dirty="0">
              <a:solidFill>
                <a:srgbClr val="000000"/>
              </a:solidFill>
            </a:endParaRPr>
          </a:p>
          <a:p>
            <a:pPr marL="0" lvl="0" indent="0" algn="just">
              <a:spcBef>
                <a:spcPts val="560"/>
              </a:spcBef>
              <a:buClr>
                <a:srgbClr val="000000"/>
              </a:buClr>
              <a:buSzPts val="2800"/>
              <a:buNone/>
            </a:pPr>
            <a:r>
              <a:rPr lang="cs-CZ" sz="1900" dirty="0">
                <a:solidFill>
                  <a:srgbClr val="000000"/>
                </a:solidFill>
              </a:rPr>
              <a:t>Marná exekuce = </a:t>
            </a:r>
            <a:r>
              <a:rPr lang="cs-CZ" sz="1900" dirty="0"/>
              <a:t>exekuce, na kterou nebylo vymoženo ničeho nebo bylo vymoženo méně, než kolik činí náklady exekuce</a:t>
            </a:r>
            <a:r>
              <a:rPr lang="cs-CZ" sz="1900" dirty="0">
                <a:solidFill>
                  <a:srgbClr val="000000"/>
                </a:solidFill>
              </a:rPr>
              <a:t>.</a:t>
            </a:r>
            <a:endParaRPr lang="cs-CZ" sz="1900" dirty="0"/>
          </a:p>
          <a:p>
            <a:pPr algn="just">
              <a:spcBef>
                <a:spcPts val="1200"/>
              </a:spcBef>
              <a:buClr>
                <a:srgbClr val="000000"/>
              </a:buClr>
              <a:buSzPts val="2800"/>
            </a:pPr>
            <a:r>
              <a:rPr lang="cs-CZ" sz="1800" dirty="0">
                <a:solidFill>
                  <a:srgbClr val="000000"/>
                </a:solidFill>
              </a:rPr>
              <a:t>Exekutor po 6 letech marného vymáhání vyzve věřitele ke složení zálohy na náklady exekuce.</a:t>
            </a:r>
            <a:endParaRPr lang="cs-CZ" sz="1800" dirty="0"/>
          </a:p>
          <a:p>
            <a:pPr algn="just">
              <a:spcBef>
                <a:spcPts val="1200"/>
              </a:spcBef>
              <a:buClr>
                <a:srgbClr val="000000"/>
              </a:buClr>
              <a:buSzPts val="2800"/>
            </a:pPr>
            <a:r>
              <a:rPr lang="cs-CZ" sz="1800" dirty="0">
                <a:solidFill>
                  <a:srgbClr val="000000"/>
                </a:solidFill>
              </a:rPr>
              <a:t>Pokud věřitel vyjádří nesouhlas se zastavením exekuce a složí zálohu, exekuce pokračuje další 3 roky.</a:t>
            </a:r>
            <a:endParaRPr lang="cs-CZ" sz="1800" dirty="0"/>
          </a:p>
          <a:p>
            <a:pPr fontAlgn="base"/>
            <a:r>
              <a:rPr lang="cs-CZ" sz="1800" dirty="0">
                <a:solidFill>
                  <a:srgbClr val="000000"/>
                </a:solidFill>
              </a:rPr>
              <a:t>Pokud věřitel zálohu nesloží, exekuce se zastaví; pokud zálohu složí a vymáhání je marné další 3 roky, postup           se opakuje. Pokud je vymáhání marné celkem 12 let, exekuce bude automaticky zastavena. </a:t>
            </a:r>
          </a:p>
          <a:p>
            <a:pPr algn="just">
              <a:spcBef>
                <a:spcPts val="1200"/>
              </a:spcBef>
              <a:buClr>
                <a:srgbClr val="000000"/>
              </a:buClr>
              <a:buSzPts val="2800"/>
            </a:pPr>
            <a:endParaRPr lang="cs-CZ" sz="1800" dirty="0"/>
          </a:p>
        </p:txBody>
      </p:sp>
      <p:pic>
        <p:nvPicPr>
          <p:cNvPr id="4" name="Obrázek 3"/>
          <p:cNvPicPr>
            <a:picLocks noChangeAspect="1"/>
          </p:cNvPicPr>
          <p:nvPr/>
        </p:nvPicPr>
        <p:blipFill>
          <a:blip r:embed="rId2"/>
          <a:stretch>
            <a:fillRect/>
          </a:stretch>
        </p:blipFill>
        <p:spPr>
          <a:xfrm>
            <a:off x="609600" y="-1"/>
            <a:ext cx="10972800" cy="2352675"/>
          </a:xfrm>
          <a:prstGeom prst="rect">
            <a:avLst/>
          </a:prstGeom>
        </p:spPr>
      </p:pic>
      <p:sp>
        <p:nvSpPr>
          <p:cNvPr id="7" name="TextovéPole 6"/>
          <p:cNvSpPr txBox="1"/>
          <p:nvPr/>
        </p:nvSpPr>
        <p:spPr>
          <a:xfrm rot="163026">
            <a:off x="1319114" y="2037129"/>
            <a:ext cx="4708510" cy="646331"/>
          </a:xfrm>
          <a:prstGeom prst="rect">
            <a:avLst/>
          </a:prstGeom>
          <a:solidFill>
            <a:srgbClr val="002060"/>
          </a:solidFill>
        </p:spPr>
        <p:txBody>
          <a:bodyPr wrap="square" rtlCol="0">
            <a:spAutoFit/>
          </a:bodyPr>
          <a:lstStyle/>
          <a:p>
            <a:r>
              <a:rPr lang="cs-CZ" dirty="0">
                <a:solidFill>
                  <a:schemeClr val="bg1"/>
                </a:solidFill>
                <a:latin typeface="Arial Black" panose="020B0A04020102020204" pitchFamily="34" charset="0"/>
              </a:rPr>
              <a:t>ODBORNÉ SOCIÁLNÍ PORADENSTVÍ</a:t>
            </a:r>
          </a:p>
          <a:p>
            <a:r>
              <a:rPr lang="cs-CZ" dirty="0">
                <a:solidFill>
                  <a:schemeClr val="bg1"/>
                </a:solidFill>
                <a:latin typeface="Arial Black" panose="020B0A04020102020204" pitchFamily="34" charset="0"/>
              </a:rPr>
              <a:t>DLUHOVÁ PORADNA</a:t>
            </a:r>
          </a:p>
        </p:txBody>
      </p:sp>
    </p:spTree>
    <p:extLst>
      <p:ext uri="{BB962C8B-B14F-4D97-AF65-F5344CB8AC3E}">
        <p14:creationId xmlns:p14="http://schemas.microsoft.com/office/powerpoint/2010/main" val="4019388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20605C-5801-4972-97FA-B2F747A8443B}"/>
              </a:ext>
            </a:extLst>
          </p:cNvPr>
          <p:cNvSpPr>
            <a:spLocks noGrp="1"/>
          </p:cNvSpPr>
          <p:nvPr>
            <p:ph type="title"/>
          </p:nvPr>
        </p:nvSpPr>
        <p:spPr/>
        <p:txBody>
          <a:bodyPr/>
          <a:lstStyle/>
          <a:p>
            <a:r>
              <a:rPr lang="cs-CZ" dirty="0" err="1"/>
              <a:t>ifndsn</a:t>
            </a:r>
            <a:endParaRPr lang="cs-CZ" dirty="0"/>
          </a:p>
        </p:txBody>
      </p:sp>
      <p:sp>
        <p:nvSpPr>
          <p:cNvPr id="3" name="Zástupný symbol pro obsah 2"/>
          <p:cNvSpPr>
            <a:spLocks noGrp="1"/>
          </p:cNvSpPr>
          <p:nvPr>
            <p:ph idx="1"/>
          </p:nvPr>
        </p:nvSpPr>
        <p:spPr>
          <a:xfrm>
            <a:off x="838200" y="3139125"/>
            <a:ext cx="10515600" cy="3037837"/>
          </a:xfrm>
        </p:spPr>
        <p:txBody>
          <a:bodyPr>
            <a:normAutofit/>
          </a:bodyPr>
          <a:lstStyle/>
          <a:p>
            <a:pPr marL="0" lvl="0" indent="0" algn="just">
              <a:spcBef>
                <a:spcPts val="0"/>
              </a:spcBef>
              <a:buClr>
                <a:srgbClr val="000000"/>
              </a:buClr>
              <a:buSzPts val="2800"/>
              <a:buNone/>
            </a:pPr>
            <a:r>
              <a:rPr lang="cs-CZ" sz="2000" b="1" dirty="0">
                <a:solidFill>
                  <a:srgbClr val="FF0000"/>
                </a:solidFill>
              </a:rPr>
              <a:t>Zastavení marných exekucí </a:t>
            </a:r>
            <a:endParaRPr lang="cs-CZ" sz="2000" dirty="0">
              <a:solidFill>
                <a:srgbClr val="FF0000"/>
              </a:solidFill>
            </a:endParaRPr>
          </a:p>
          <a:p>
            <a:pPr algn="just">
              <a:spcBef>
                <a:spcPts val="1200"/>
              </a:spcBef>
              <a:buClr>
                <a:srgbClr val="000000"/>
              </a:buClr>
              <a:buSzPts val="2800"/>
            </a:pPr>
            <a:r>
              <a:rPr lang="cs-CZ" sz="1800" dirty="0">
                <a:solidFill>
                  <a:srgbClr val="000000"/>
                </a:solidFill>
              </a:rPr>
              <a:t>Nevztahuje se na exekuce vedené pro dluhy na výživném a škody z trestné činnosti či úmyslného protiprávního jednání a újmy na zdraví.</a:t>
            </a:r>
          </a:p>
          <a:p>
            <a:pPr algn="just">
              <a:spcBef>
                <a:spcPts val="1200"/>
              </a:spcBef>
              <a:buClr>
                <a:srgbClr val="000000"/>
              </a:buClr>
              <a:buSzPts val="2800"/>
            </a:pPr>
            <a:r>
              <a:rPr lang="cs-CZ" sz="1800" b="1" dirty="0"/>
              <a:t>Takto zastavená pohledávka může být znovu vymáhána v novém exekučním řízení.</a:t>
            </a:r>
          </a:p>
          <a:p>
            <a:pPr algn="just">
              <a:spcBef>
                <a:spcPts val="1200"/>
              </a:spcBef>
              <a:buClr>
                <a:srgbClr val="000000"/>
              </a:buClr>
              <a:buSzPts val="2800"/>
            </a:pPr>
            <a:endParaRPr lang="cs-CZ" sz="1800" dirty="0"/>
          </a:p>
        </p:txBody>
      </p:sp>
      <p:pic>
        <p:nvPicPr>
          <p:cNvPr id="4" name="Obrázek 3"/>
          <p:cNvPicPr>
            <a:picLocks noChangeAspect="1"/>
          </p:cNvPicPr>
          <p:nvPr/>
        </p:nvPicPr>
        <p:blipFill>
          <a:blip r:embed="rId2"/>
          <a:stretch>
            <a:fillRect/>
          </a:stretch>
        </p:blipFill>
        <p:spPr>
          <a:xfrm>
            <a:off x="609600" y="-1"/>
            <a:ext cx="10972800" cy="2352675"/>
          </a:xfrm>
          <a:prstGeom prst="rect">
            <a:avLst/>
          </a:prstGeom>
        </p:spPr>
      </p:pic>
      <p:sp>
        <p:nvSpPr>
          <p:cNvPr id="7" name="TextovéPole 6"/>
          <p:cNvSpPr txBox="1"/>
          <p:nvPr/>
        </p:nvSpPr>
        <p:spPr>
          <a:xfrm rot="163026">
            <a:off x="1319114" y="2037129"/>
            <a:ext cx="4708510" cy="646331"/>
          </a:xfrm>
          <a:prstGeom prst="rect">
            <a:avLst/>
          </a:prstGeom>
          <a:solidFill>
            <a:srgbClr val="002060"/>
          </a:solidFill>
        </p:spPr>
        <p:txBody>
          <a:bodyPr wrap="square" rtlCol="0">
            <a:spAutoFit/>
          </a:bodyPr>
          <a:lstStyle/>
          <a:p>
            <a:r>
              <a:rPr lang="cs-CZ" dirty="0">
                <a:solidFill>
                  <a:schemeClr val="bg1"/>
                </a:solidFill>
                <a:latin typeface="Arial Black" panose="020B0A04020102020204" pitchFamily="34" charset="0"/>
              </a:rPr>
              <a:t>ODBORNÉ SOCIÁLNÍ PORADENSTVÍ</a:t>
            </a:r>
          </a:p>
          <a:p>
            <a:r>
              <a:rPr lang="cs-CZ" dirty="0">
                <a:solidFill>
                  <a:schemeClr val="bg1"/>
                </a:solidFill>
                <a:latin typeface="Arial Black" panose="020B0A04020102020204" pitchFamily="34" charset="0"/>
              </a:rPr>
              <a:t>DLUHOVÁ PORADNA</a:t>
            </a:r>
          </a:p>
        </p:txBody>
      </p:sp>
    </p:spTree>
    <p:extLst>
      <p:ext uri="{BB962C8B-B14F-4D97-AF65-F5344CB8AC3E}">
        <p14:creationId xmlns:p14="http://schemas.microsoft.com/office/powerpoint/2010/main" val="3203157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a:t>Dluhová poradna</a:t>
            </a:r>
          </a:p>
        </p:txBody>
      </p:sp>
      <p:pic>
        <p:nvPicPr>
          <p:cNvPr id="4" name="Obrázek 3"/>
          <p:cNvPicPr>
            <a:picLocks noChangeAspect="1"/>
          </p:cNvPicPr>
          <p:nvPr/>
        </p:nvPicPr>
        <p:blipFill>
          <a:blip r:embed="rId2"/>
          <a:stretch>
            <a:fillRect/>
          </a:stretch>
        </p:blipFill>
        <p:spPr>
          <a:xfrm>
            <a:off x="609600" y="-1"/>
            <a:ext cx="10972800" cy="2352675"/>
          </a:xfrm>
          <a:prstGeom prst="rect">
            <a:avLst/>
          </a:prstGeom>
        </p:spPr>
      </p:pic>
      <p:sp>
        <p:nvSpPr>
          <p:cNvPr id="7" name="TextovéPole 6"/>
          <p:cNvSpPr txBox="1"/>
          <p:nvPr/>
        </p:nvSpPr>
        <p:spPr>
          <a:xfrm rot="163026">
            <a:off x="1319114" y="2037129"/>
            <a:ext cx="4708510" cy="646331"/>
          </a:xfrm>
          <a:prstGeom prst="rect">
            <a:avLst/>
          </a:prstGeom>
          <a:solidFill>
            <a:srgbClr val="002060"/>
          </a:solidFill>
        </p:spPr>
        <p:txBody>
          <a:bodyPr wrap="square" rtlCol="0">
            <a:spAutoFit/>
          </a:bodyPr>
          <a:lstStyle/>
          <a:p>
            <a:r>
              <a:rPr lang="cs-CZ" dirty="0">
                <a:solidFill>
                  <a:schemeClr val="bg1"/>
                </a:solidFill>
                <a:latin typeface="Arial Black" panose="020B0A04020102020204" pitchFamily="34" charset="0"/>
              </a:rPr>
              <a:t>ODBORNÉ SOCIÁLNÍ PORADENSTVÍ</a:t>
            </a:r>
          </a:p>
          <a:p>
            <a:r>
              <a:rPr lang="cs-CZ" dirty="0">
                <a:solidFill>
                  <a:schemeClr val="bg1"/>
                </a:solidFill>
                <a:latin typeface="Arial Black" panose="020B0A04020102020204" pitchFamily="34" charset="0"/>
              </a:rPr>
              <a:t>DLUHOVÁ PORADNA</a:t>
            </a:r>
          </a:p>
        </p:txBody>
      </p:sp>
      <p:sp>
        <p:nvSpPr>
          <p:cNvPr id="10" name="TextovéPole 9"/>
          <p:cNvSpPr txBox="1"/>
          <p:nvPr/>
        </p:nvSpPr>
        <p:spPr>
          <a:xfrm>
            <a:off x="714104" y="2855060"/>
            <a:ext cx="10639696" cy="3508653"/>
          </a:xfrm>
          <a:prstGeom prst="rect">
            <a:avLst/>
          </a:prstGeom>
          <a:noFill/>
        </p:spPr>
        <p:txBody>
          <a:bodyPr wrap="square" rtlCol="0">
            <a:spAutoFit/>
          </a:bodyPr>
          <a:lstStyle/>
          <a:p>
            <a:pPr fontAlgn="base"/>
            <a:r>
              <a:rPr lang="cs-CZ" sz="2400" b="1" dirty="0">
                <a:solidFill>
                  <a:srgbClr val="FF0000"/>
                </a:solidFill>
              </a:rPr>
              <a:t>Změna ve vykonavatelnosti mobiliárních exekucí</a:t>
            </a:r>
            <a:endParaRPr lang="cs-CZ" dirty="0"/>
          </a:p>
          <a:p>
            <a:pPr fontAlgn="base"/>
            <a:r>
              <a:rPr lang="cs-CZ" dirty="0"/>
              <a:t>(účinnost od 1.1.2022 pro nově zahájené exekuční řízení)</a:t>
            </a:r>
          </a:p>
          <a:p>
            <a:pPr fontAlgn="base"/>
            <a:endParaRPr lang="cs-CZ" dirty="0"/>
          </a:p>
          <a:p>
            <a:pPr marL="285750" lvl="0" indent="-285750" fontAlgn="base">
              <a:buFont typeface="Arial" panose="020B0604020202020204" pitchFamily="34" charset="0"/>
              <a:buChar char="•"/>
            </a:pPr>
            <a:r>
              <a:rPr lang="cs-CZ" b="1" dirty="0"/>
              <a:t>Exekutor nesmí zpeněžit majetek zvlášť zranitelné osoby </a:t>
            </a:r>
            <a:r>
              <a:rPr lang="cs-CZ" dirty="0"/>
              <a:t>(tj. invalidní důchodce ve II. a III. stupni, starobní důchodce, který má v daném měsíci důchod pod úrovní hrubé minimální mzdy a osoba, které vznikla pohledávka před dovršením 18 let věku).</a:t>
            </a:r>
          </a:p>
          <a:p>
            <a:pPr marL="285750" lvl="0" indent="-285750" fontAlgn="base">
              <a:buFont typeface="Arial" panose="020B0604020202020204" pitchFamily="34" charset="0"/>
              <a:buChar char="•"/>
            </a:pPr>
            <a:r>
              <a:rPr lang="cs-CZ" dirty="0"/>
              <a:t>Exekutor nesmí zpeněžit majetek, pokud mu bude dlužník splácet pravidelně </a:t>
            </a:r>
            <a:r>
              <a:rPr lang="cs-CZ" b="1" dirty="0"/>
              <a:t>měsíční splátky nad rámec exekučních srážek z příjmu </a:t>
            </a:r>
            <a:r>
              <a:rPr lang="cs-CZ" dirty="0"/>
              <a:t>částku ve výši jedné třetiny rozdílu mezi příjmem a </a:t>
            </a:r>
            <a:r>
              <a:rPr lang="cs-CZ"/>
              <a:t>nezabavitelným minimem, nejméně však 1.500</a:t>
            </a:r>
            <a:r>
              <a:rPr lang="cs-CZ" dirty="0"/>
              <a:t>,- Kč.</a:t>
            </a:r>
          </a:p>
          <a:p>
            <a:pPr marL="285750" indent="-285750" fontAlgn="base">
              <a:buFont typeface="Arial" panose="020B0604020202020204" pitchFamily="34" charset="0"/>
              <a:buChar char="•"/>
            </a:pPr>
            <a:r>
              <a:rPr lang="cs-CZ" b="1" dirty="0">
                <a:solidFill>
                  <a:srgbClr val="000000"/>
                </a:solidFill>
              </a:rPr>
              <a:t>Zákaz souběhu sepsání movitých věcí</a:t>
            </a:r>
            <a:r>
              <a:rPr lang="cs-CZ" dirty="0">
                <a:solidFill>
                  <a:srgbClr val="000000"/>
                </a:solidFill>
              </a:rPr>
              <a:t>. U dlužníka s více exekucemi může mobiliární exekuci provést pouze exekutor, který přijde první. Ostatní exekutoři čekají v pořadí, dokud není první exekuce vymožena.</a:t>
            </a:r>
            <a:r>
              <a:rPr lang="cs-CZ" b="1" dirty="0">
                <a:solidFill>
                  <a:srgbClr val="000000"/>
                </a:solidFill>
              </a:rPr>
              <a:t> </a:t>
            </a:r>
            <a:endParaRPr lang="cs-CZ" dirty="0"/>
          </a:p>
          <a:p>
            <a:pPr marL="285750" indent="-285750">
              <a:buFont typeface="Arial" panose="020B0604020202020204" pitchFamily="34" charset="0"/>
              <a:buChar char="•"/>
            </a:pPr>
            <a:endParaRPr lang="cs-CZ" dirty="0"/>
          </a:p>
        </p:txBody>
      </p:sp>
    </p:spTree>
    <p:extLst>
      <p:ext uri="{BB962C8B-B14F-4D97-AF65-F5344CB8AC3E}">
        <p14:creationId xmlns:p14="http://schemas.microsoft.com/office/powerpoint/2010/main" val="2566169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a:t>Dluhová poradna</a:t>
            </a:r>
          </a:p>
        </p:txBody>
      </p:sp>
      <p:pic>
        <p:nvPicPr>
          <p:cNvPr id="4" name="Obrázek 3"/>
          <p:cNvPicPr>
            <a:picLocks noChangeAspect="1"/>
          </p:cNvPicPr>
          <p:nvPr/>
        </p:nvPicPr>
        <p:blipFill>
          <a:blip r:embed="rId2"/>
          <a:stretch>
            <a:fillRect/>
          </a:stretch>
        </p:blipFill>
        <p:spPr>
          <a:xfrm>
            <a:off x="609600" y="-1"/>
            <a:ext cx="10972800" cy="2352675"/>
          </a:xfrm>
          <a:prstGeom prst="rect">
            <a:avLst/>
          </a:prstGeom>
        </p:spPr>
      </p:pic>
      <p:sp>
        <p:nvSpPr>
          <p:cNvPr id="7" name="TextovéPole 6"/>
          <p:cNvSpPr txBox="1"/>
          <p:nvPr/>
        </p:nvSpPr>
        <p:spPr>
          <a:xfrm rot="163026">
            <a:off x="1319114" y="2037129"/>
            <a:ext cx="4708510" cy="646331"/>
          </a:xfrm>
          <a:prstGeom prst="rect">
            <a:avLst/>
          </a:prstGeom>
          <a:solidFill>
            <a:srgbClr val="002060"/>
          </a:solidFill>
        </p:spPr>
        <p:txBody>
          <a:bodyPr wrap="square" rtlCol="0">
            <a:spAutoFit/>
          </a:bodyPr>
          <a:lstStyle/>
          <a:p>
            <a:r>
              <a:rPr lang="cs-CZ" dirty="0">
                <a:solidFill>
                  <a:schemeClr val="bg1"/>
                </a:solidFill>
                <a:latin typeface="Arial Black" panose="020B0A04020102020204" pitchFamily="34" charset="0"/>
              </a:rPr>
              <a:t>ODBORNÉ SOCIÁLNÍ PORADENSTVÍ</a:t>
            </a:r>
          </a:p>
          <a:p>
            <a:r>
              <a:rPr lang="cs-CZ" dirty="0">
                <a:solidFill>
                  <a:schemeClr val="bg1"/>
                </a:solidFill>
                <a:latin typeface="Arial Black" panose="020B0A04020102020204" pitchFamily="34" charset="0"/>
              </a:rPr>
              <a:t>DLUHOVÁ PORADNA</a:t>
            </a:r>
          </a:p>
        </p:txBody>
      </p:sp>
      <p:sp>
        <p:nvSpPr>
          <p:cNvPr id="10" name="TextovéPole 9"/>
          <p:cNvSpPr txBox="1"/>
          <p:nvPr/>
        </p:nvSpPr>
        <p:spPr>
          <a:xfrm>
            <a:off x="714104" y="2894964"/>
            <a:ext cx="10639696" cy="3231654"/>
          </a:xfrm>
          <a:prstGeom prst="rect">
            <a:avLst/>
          </a:prstGeom>
          <a:noFill/>
        </p:spPr>
        <p:txBody>
          <a:bodyPr wrap="square" rtlCol="0">
            <a:spAutoFit/>
          </a:bodyPr>
          <a:lstStyle/>
          <a:p>
            <a:pPr fontAlgn="base"/>
            <a:endParaRPr lang="cs-CZ" dirty="0"/>
          </a:p>
          <a:p>
            <a:pPr fontAlgn="base"/>
            <a:r>
              <a:rPr lang="cs-CZ" sz="2400" b="1" dirty="0">
                <a:solidFill>
                  <a:srgbClr val="FF0000"/>
                </a:solidFill>
              </a:rPr>
              <a:t>Změna ve vykonavatelnosti mobiliárních exekucí</a:t>
            </a:r>
            <a:endParaRPr lang="cs-CZ" sz="2400" dirty="0">
              <a:solidFill>
                <a:srgbClr val="FF0000"/>
              </a:solidFill>
            </a:endParaRPr>
          </a:p>
          <a:p>
            <a:pPr fontAlgn="base"/>
            <a:endParaRPr lang="cs-CZ" dirty="0"/>
          </a:p>
          <a:p>
            <a:pPr marL="285750" indent="-285750" fontAlgn="base">
              <a:buFont typeface="Arial" panose="020B0604020202020204" pitchFamily="34" charset="0"/>
              <a:buChar char="•"/>
            </a:pPr>
            <a:r>
              <a:rPr lang="cs-CZ" b="1" dirty="0"/>
              <a:t>Nevztahuje se na </a:t>
            </a:r>
            <a:r>
              <a:rPr lang="cs-CZ" dirty="0"/>
              <a:t>exekučně vymáhané </a:t>
            </a:r>
            <a:r>
              <a:rPr lang="cs-CZ" b="1" dirty="0"/>
              <a:t>dluhy na výživném a na náhradu újmy z trestného činu</a:t>
            </a:r>
            <a:r>
              <a:rPr lang="cs-CZ" dirty="0"/>
              <a:t>, či úmyslného protiprávního jednání.</a:t>
            </a:r>
          </a:p>
          <a:p>
            <a:pPr marL="285750" indent="-285750" fontAlgn="base">
              <a:buFont typeface="Arial" panose="020B0604020202020204" pitchFamily="34" charset="0"/>
              <a:buChar char="•"/>
            </a:pPr>
            <a:r>
              <a:rPr lang="cs-CZ" dirty="0"/>
              <a:t>Majetek dlužníka je tímto chráněn do výše 36 násobku měsíční splátky, </a:t>
            </a:r>
            <a:r>
              <a:rPr lang="cs-CZ" b="1" dirty="0"/>
              <a:t>chráněny tak nejsou hodnotné movité věci</a:t>
            </a:r>
            <a:r>
              <a:rPr lang="cs-CZ" dirty="0"/>
              <a:t>, např. automobily.</a:t>
            </a:r>
          </a:p>
          <a:p>
            <a:endParaRPr lang="cs-CZ" dirty="0"/>
          </a:p>
          <a:p>
            <a:r>
              <a:rPr lang="cs-CZ" dirty="0"/>
              <a:t> </a:t>
            </a:r>
          </a:p>
          <a:p>
            <a:endParaRPr lang="cs-CZ" dirty="0"/>
          </a:p>
          <a:p>
            <a:endParaRPr lang="cs-CZ" dirty="0"/>
          </a:p>
        </p:txBody>
      </p:sp>
    </p:spTree>
    <p:extLst>
      <p:ext uri="{BB962C8B-B14F-4D97-AF65-F5344CB8AC3E}">
        <p14:creationId xmlns:p14="http://schemas.microsoft.com/office/powerpoint/2010/main" val="342040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20605C-5801-4972-97FA-B2F747A8443B}"/>
              </a:ext>
            </a:extLst>
          </p:cNvPr>
          <p:cNvSpPr>
            <a:spLocks noGrp="1"/>
          </p:cNvSpPr>
          <p:nvPr>
            <p:ph type="title"/>
          </p:nvPr>
        </p:nvSpPr>
        <p:spPr/>
        <p:txBody>
          <a:bodyPr/>
          <a:lstStyle/>
          <a:p>
            <a:r>
              <a:rPr lang="cs-CZ" dirty="0" err="1"/>
              <a:t>ifndsn</a:t>
            </a:r>
            <a:endParaRPr lang="cs-CZ" dirty="0"/>
          </a:p>
        </p:txBody>
      </p:sp>
      <p:sp>
        <p:nvSpPr>
          <p:cNvPr id="3" name="Zástupný symbol pro obsah 2"/>
          <p:cNvSpPr>
            <a:spLocks noGrp="1"/>
          </p:cNvSpPr>
          <p:nvPr>
            <p:ph idx="1"/>
          </p:nvPr>
        </p:nvSpPr>
        <p:spPr>
          <a:xfrm>
            <a:off x="838200" y="3139125"/>
            <a:ext cx="10515600" cy="3037837"/>
          </a:xfrm>
        </p:spPr>
        <p:txBody>
          <a:bodyPr>
            <a:normAutofit fontScale="92500" lnSpcReduction="20000"/>
          </a:bodyPr>
          <a:lstStyle/>
          <a:p>
            <a:pPr marL="0" indent="0">
              <a:buNone/>
            </a:pPr>
            <a:endParaRPr lang="cs-CZ" sz="1800" b="1" dirty="0"/>
          </a:p>
          <a:p>
            <a:pPr marL="0" lvl="0" indent="0" algn="just">
              <a:spcBef>
                <a:spcPts val="0"/>
              </a:spcBef>
              <a:buClr>
                <a:srgbClr val="FF0000"/>
              </a:buClr>
              <a:buSzPct val="100000"/>
              <a:buNone/>
            </a:pPr>
            <a:r>
              <a:rPr lang="cs-CZ" sz="2400" b="1" dirty="0">
                <a:solidFill>
                  <a:srgbClr val="FF0000"/>
                </a:solidFill>
              </a:rPr>
              <a:t>Milostivé léto </a:t>
            </a:r>
          </a:p>
          <a:p>
            <a:pPr marL="0" lvl="0" indent="0" algn="just">
              <a:spcBef>
                <a:spcPts val="0"/>
              </a:spcBef>
              <a:buClr>
                <a:srgbClr val="FF0000"/>
              </a:buClr>
              <a:buSzPct val="100000"/>
              <a:buNone/>
            </a:pPr>
            <a:r>
              <a:rPr lang="cs-CZ" sz="1900" b="1" dirty="0"/>
              <a:t>(1.kolo účinnost od 28.10.2021 do 28.1.2022)</a:t>
            </a:r>
          </a:p>
          <a:p>
            <a:pPr marL="0" lvl="0" indent="0" algn="just">
              <a:spcBef>
                <a:spcPts val="0"/>
              </a:spcBef>
              <a:buClr>
                <a:srgbClr val="FF0000"/>
              </a:buClr>
              <a:buSzPct val="100000"/>
              <a:buNone/>
            </a:pPr>
            <a:endParaRPr lang="cs-CZ" sz="1800" dirty="0"/>
          </a:p>
          <a:p>
            <a:pPr marL="0" indent="0">
              <a:spcBef>
                <a:spcPts val="600"/>
              </a:spcBef>
              <a:buClr>
                <a:schemeClr val="dk1"/>
              </a:buClr>
              <a:buSzPct val="100000"/>
              <a:buNone/>
            </a:pPr>
            <a:r>
              <a:rPr lang="cs-CZ" sz="1800" dirty="0"/>
              <a:t>Možnost </a:t>
            </a:r>
            <a:r>
              <a:rPr lang="cs-CZ" sz="1800" b="1" dirty="0"/>
              <a:t>ukončení exekučních řízení </a:t>
            </a:r>
            <a:r>
              <a:rPr lang="cs-CZ" sz="1800" dirty="0"/>
              <a:t>pro vymožení dluhu oprávněného, kterým je </a:t>
            </a:r>
            <a:r>
              <a:rPr lang="cs-CZ" sz="1800" b="1" dirty="0"/>
              <a:t>veřejně právní subjekt</a:t>
            </a:r>
            <a:r>
              <a:rPr lang="cs-CZ" sz="1800" dirty="0"/>
              <a:t>. (Nevztahovalo se na tzv. daňové exekuce a na soudní výkony rozhodnutí.)</a:t>
            </a:r>
          </a:p>
          <a:p>
            <a:pPr marL="0" lvl="0" indent="0">
              <a:spcBef>
                <a:spcPts val="600"/>
              </a:spcBef>
              <a:buClr>
                <a:schemeClr val="dk1"/>
              </a:buClr>
              <a:buSzPct val="100000"/>
              <a:buNone/>
            </a:pPr>
            <a:r>
              <a:rPr lang="cs-CZ" sz="1800" b="1" dirty="0"/>
              <a:t>Postup pro uplatnění milostivého léta:</a:t>
            </a:r>
          </a:p>
          <a:p>
            <a:pPr>
              <a:spcBef>
                <a:spcPts val="600"/>
              </a:spcBef>
              <a:buClr>
                <a:schemeClr val="dk1"/>
              </a:buClr>
              <a:buSzPct val="100000"/>
            </a:pPr>
            <a:r>
              <a:rPr lang="cs-CZ" sz="1800" dirty="0"/>
              <a:t>Dlužník zaslal exekutorovi žádost o sdělení aktuální výše nesplacené jistiny a současně dal na vědomí exekutorovi svůj záměr uplatnit institut milostivého léta.</a:t>
            </a:r>
          </a:p>
          <a:p>
            <a:pPr>
              <a:spcBef>
                <a:spcPts val="600"/>
              </a:spcBef>
              <a:buClr>
                <a:schemeClr val="dk1"/>
              </a:buClr>
              <a:buSzPct val="100000"/>
            </a:pPr>
            <a:r>
              <a:rPr lang="cs-CZ" sz="1800" dirty="0"/>
              <a:t>Po obdržení odpovědi od </a:t>
            </a:r>
            <a:r>
              <a:rPr lang="cs-CZ" sz="1800" dirty="0" err="1"/>
              <a:t>exekura</a:t>
            </a:r>
            <a:r>
              <a:rPr lang="cs-CZ" sz="1800" dirty="0"/>
              <a:t> zaplatil do 28.1.2022 jistinu + 750 Kč (+DPH), tedy 907,50 Kč na náklady exekuce.</a:t>
            </a:r>
          </a:p>
          <a:p>
            <a:pPr>
              <a:spcBef>
                <a:spcPts val="600"/>
              </a:spcBef>
              <a:buClr>
                <a:schemeClr val="dk1"/>
              </a:buClr>
              <a:buSzPct val="100000"/>
            </a:pPr>
            <a:r>
              <a:rPr lang="cs-CZ" sz="1800" dirty="0"/>
              <a:t>Po uhrazení v termínu bylo exekuční řízení zastaveno.</a:t>
            </a:r>
          </a:p>
          <a:p>
            <a:pPr marL="0" lvl="0" indent="0">
              <a:spcBef>
                <a:spcPts val="600"/>
              </a:spcBef>
              <a:buClr>
                <a:schemeClr val="dk1"/>
              </a:buClr>
              <a:buSzPct val="100000"/>
              <a:buNone/>
            </a:pPr>
            <a:r>
              <a:rPr lang="cs-CZ" sz="1800" dirty="0"/>
              <a:t>Do milostivého léta </a:t>
            </a:r>
            <a:r>
              <a:rPr lang="cs-CZ" sz="1800" b="1" dirty="0"/>
              <a:t>se dobrovolně zapojily i neveřejnoprávní subjekty </a:t>
            </a:r>
            <a:r>
              <a:rPr lang="cs-CZ" sz="1800" dirty="0"/>
              <a:t>(např. banky), které umožňovaly ukončení exekučních řízení za obdobných podmínek jako při uplatnění milostivého léta.</a:t>
            </a:r>
          </a:p>
          <a:p>
            <a:pPr marL="0" indent="0">
              <a:buNone/>
            </a:pPr>
            <a:endParaRPr lang="cs-CZ" sz="1800" dirty="0"/>
          </a:p>
        </p:txBody>
      </p:sp>
      <p:pic>
        <p:nvPicPr>
          <p:cNvPr id="4" name="Obrázek 3"/>
          <p:cNvPicPr>
            <a:picLocks noChangeAspect="1"/>
          </p:cNvPicPr>
          <p:nvPr/>
        </p:nvPicPr>
        <p:blipFill>
          <a:blip r:embed="rId2"/>
          <a:stretch>
            <a:fillRect/>
          </a:stretch>
        </p:blipFill>
        <p:spPr>
          <a:xfrm>
            <a:off x="609600" y="-1"/>
            <a:ext cx="10972800" cy="2352675"/>
          </a:xfrm>
          <a:prstGeom prst="rect">
            <a:avLst/>
          </a:prstGeom>
        </p:spPr>
      </p:pic>
      <p:sp>
        <p:nvSpPr>
          <p:cNvPr id="7" name="TextovéPole 6"/>
          <p:cNvSpPr txBox="1"/>
          <p:nvPr/>
        </p:nvSpPr>
        <p:spPr>
          <a:xfrm rot="163026">
            <a:off x="1319114" y="2037129"/>
            <a:ext cx="4708510" cy="646331"/>
          </a:xfrm>
          <a:prstGeom prst="rect">
            <a:avLst/>
          </a:prstGeom>
          <a:solidFill>
            <a:srgbClr val="002060"/>
          </a:solidFill>
        </p:spPr>
        <p:txBody>
          <a:bodyPr wrap="square" rtlCol="0">
            <a:spAutoFit/>
          </a:bodyPr>
          <a:lstStyle/>
          <a:p>
            <a:r>
              <a:rPr lang="cs-CZ" dirty="0">
                <a:solidFill>
                  <a:schemeClr val="bg1"/>
                </a:solidFill>
                <a:latin typeface="Arial Black" panose="020B0A04020102020204" pitchFamily="34" charset="0"/>
              </a:rPr>
              <a:t>ODBORNÉ SOCIÁLNÍ PORADENSTVÍ</a:t>
            </a:r>
          </a:p>
          <a:p>
            <a:r>
              <a:rPr lang="cs-CZ" dirty="0">
                <a:solidFill>
                  <a:schemeClr val="bg1"/>
                </a:solidFill>
                <a:latin typeface="Arial Black" panose="020B0A04020102020204" pitchFamily="34" charset="0"/>
              </a:rPr>
              <a:t>DLUHOVÁ PORADNA</a:t>
            </a:r>
          </a:p>
        </p:txBody>
      </p:sp>
    </p:spTree>
    <p:extLst>
      <p:ext uri="{BB962C8B-B14F-4D97-AF65-F5344CB8AC3E}">
        <p14:creationId xmlns:p14="http://schemas.microsoft.com/office/powerpoint/2010/main" val="3857483536"/>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2219</TotalTime>
  <Words>1082</Words>
  <Application>Microsoft Office PowerPoint</Application>
  <PresentationFormat>Širokoúhlá obrazovka</PresentationFormat>
  <Paragraphs>132</Paragraphs>
  <Slides>13</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13</vt:i4>
      </vt:variant>
    </vt:vector>
  </HeadingPairs>
  <TitlesOfParts>
    <vt:vector size="18" baseType="lpstr">
      <vt:lpstr>Arial</vt:lpstr>
      <vt:lpstr>Arial Black</vt:lpstr>
      <vt:lpstr>Calibri</vt:lpstr>
      <vt:lpstr>Calibri Light</vt:lpstr>
      <vt:lpstr>Motiv Office</vt:lpstr>
      <vt:lpstr>Prezentace aplikace PowerPoint</vt:lpstr>
      <vt:lpstr>Prezentace aplikace PowerPoint</vt:lpstr>
      <vt:lpstr>Prezentace aplikace PowerPoint</vt:lpstr>
      <vt:lpstr>Prezentace aplikace PowerPoint</vt:lpstr>
      <vt:lpstr>ifndsn</vt:lpstr>
      <vt:lpstr>ifndsn</vt:lpstr>
      <vt:lpstr>Prezentace aplikace PowerPoint</vt:lpstr>
      <vt:lpstr>Prezentace aplikace PowerPoint</vt:lpstr>
      <vt:lpstr>ifndsn</vt:lpstr>
      <vt:lpstr>ifndsn</vt:lpstr>
      <vt:lpstr>ifndsn</vt:lpstr>
      <vt:lpstr>ifndsn</vt:lpstr>
      <vt:lpstr>ifndsn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PVN</dc:creator>
  <cp:lastModifiedBy>Pavla Jezberová</cp:lastModifiedBy>
  <cp:revision>182</cp:revision>
  <dcterms:created xsi:type="dcterms:W3CDTF">2019-05-12T18:39:56Z</dcterms:created>
  <dcterms:modified xsi:type="dcterms:W3CDTF">2022-06-23T10:59:04Z</dcterms:modified>
</cp:coreProperties>
</file>